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Lst>
  <p:notesMasterIdLst>
    <p:notesMasterId r:id="rId22"/>
  </p:notesMasterIdLst>
  <p:sldIdLst>
    <p:sldId id="256" r:id="rId2"/>
    <p:sldId id="311" r:id="rId3"/>
    <p:sldId id="312" r:id="rId4"/>
    <p:sldId id="307" r:id="rId5"/>
    <p:sldId id="313" r:id="rId6"/>
    <p:sldId id="314" r:id="rId7"/>
    <p:sldId id="315" r:id="rId8"/>
    <p:sldId id="316" r:id="rId9"/>
    <p:sldId id="317" r:id="rId10"/>
    <p:sldId id="259" r:id="rId11"/>
    <p:sldId id="260" r:id="rId12"/>
    <p:sldId id="310" r:id="rId13"/>
    <p:sldId id="322" r:id="rId14"/>
    <p:sldId id="308" r:id="rId15"/>
    <p:sldId id="324" r:id="rId16"/>
    <p:sldId id="261" r:id="rId17"/>
    <p:sldId id="262" r:id="rId18"/>
    <p:sldId id="320" r:id="rId19"/>
    <p:sldId id="321" r:id="rId20"/>
    <p:sldId id="323" r:id="rId2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4D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1667" autoAdjust="0"/>
  </p:normalViewPr>
  <p:slideViewPr>
    <p:cSldViewPr snapToGrid="0">
      <p:cViewPr varScale="1">
        <p:scale>
          <a:sx n="98" d="100"/>
          <a:sy n="98" d="100"/>
        </p:scale>
        <p:origin x="1504"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5C127A-BA48-1846-B368-795078E76049}" type="doc">
      <dgm:prSet loTypeId="urn:microsoft.com/office/officeart/2005/8/layout/hierarchy3" loCatId="" qsTypeId="urn:microsoft.com/office/officeart/2005/8/quickstyle/simple4" qsCatId="simple" csTypeId="urn:microsoft.com/office/officeart/2005/8/colors/colorful4" csCatId="colorful" phldr="1"/>
      <dgm:spPr/>
      <dgm:t>
        <a:bodyPr/>
        <a:lstStyle/>
        <a:p>
          <a:endParaRPr lang="en-US"/>
        </a:p>
      </dgm:t>
    </dgm:pt>
    <dgm:pt modelId="{FDCE88E4-0919-CC42-B18D-D0FF00CAAD32}">
      <dgm:prSet phldrT="[Text]"/>
      <dgm:spPr/>
      <dgm:t>
        <a:bodyPr/>
        <a:lstStyle/>
        <a:p>
          <a:r>
            <a:rPr lang="en-US" b="0" dirty="0">
              <a:latin typeface="Calibri"/>
              <a:cs typeface="Calibri"/>
            </a:rPr>
            <a:t>UN General Assembly</a:t>
          </a:r>
        </a:p>
        <a:p>
          <a:r>
            <a:rPr lang="en-US" i="1" dirty="0">
              <a:latin typeface="Calibri"/>
              <a:cs typeface="Calibri"/>
            </a:rPr>
            <a:t>Commitments</a:t>
          </a:r>
        </a:p>
      </dgm:t>
    </dgm:pt>
    <dgm:pt modelId="{3180ECEB-8196-434F-B0DD-9B4939AE8667}" type="parTrans" cxnId="{F3CBDD8F-C572-6E4E-A81E-AE65EDD2DF63}">
      <dgm:prSet/>
      <dgm:spPr/>
      <dgm:t>
        <a:bodyPr/>
        <a:lstStyle/>
        <a:p>
          <a:endParaRPr lang="en-US"/>
        </a:p>
      </dgm:t>
    </dgm:pt>
    <dgm:pt modelId="{C7A92C3D-CC10-634D-A7B6-2FEA4BE2D778}" type="sibTrans" cxnId="{F3CBDD8F-C572-6E4E-A81E-AE65EDD2DF63}">
      <dgm:prSet/>
      <dgm:spPr/>
      <dgm:t>
        <a:bodyPr/>
        <a:lstStyle/>
        <a:p>
          <a:endParaRPr lang="en-US"/>
        </a:p>
      </dgm:t>
    </dgm:pt>
    <dgm:pt modelId="{9260931B-8E0D-2841-BB74-EE18DB8221F0}">
      <dgm:prSet phldrT="[Text]"/>
      <dgm:spPr/>
      <dgm:t>
        <a:bodyPr/>
        <a:lstStyle/>
        <a:p>
          <a:r>
            <a:rPr lang="en-US" b="1" dirty="0">
              <a:latin typeface="Calibri"/>
              <a:cs typeface="Calibri"/>
            </a:rPr>
            <a:t>Resolutions:</a:t>
          </a:r>
        </a:p>
      </dgm:t>
    </dgm:pt>
    <dgm:pt modelId="{47432361-A4F9-9E47-8AFE-208BF2D3D7B2}" type="parTrans" cxnId="{3E87CAB6-7906-0E45-BA33-C77A48F1C553}">
      <dgm:prSet/>
      <dgm:spPr/>
      <dgm:t>
        <a:bodyPr/>
        <a:lstStyle/>
        <a:p>
          <a:endParaRPr lang="en-US">
            <a:latin typeface="Calibri"/>
            <a:cs typeface="Calibri"/>
          </a:endParaRPr>
        </a:p>
      </dgm:t>
    </dgm:pt>
    <dgm:pt modelId="{3203F74B-7CFD-984E-84F2-3F3272B668E0}" type="sibTrans" cxnId="{3E87CAB6-7906-0E45-BA33-C77A48F1C553}">
      <dgm:prSet/>
      <dgm:spPr/>
      <dgm:t>
        <a:bodyPr/>
        <a:lstStyle/>
        <a:p>
          <a:endParaRPr lang="en-US"/>
        </a:p>
      </dgm:t>
    </dgm:pt>
    <dgm:pt modelId="{3D168B0D-93BD-6F47-9B1C-24D934FC933B}">
      <dgm:prSet phldrT="[Text]"/>
      <dgm:spPr/>
      <dgm:t>
        <a:bodyPr/>
        <a:lstStyle/>
        <a:p>
          <a:r>
            <a:rPr lang="en-US" b="1" dirty="0">
              <a:latin typeface="Calibri"/>
              <a:cs typeface="Calibri"/>
            </a:rPr>
            <a:t>Participation: </a:t>
          </a:r>
        </a:p>
      </dgm:t>
    </dgm:pt>
    <dgm:pt modelId="{284A78F0-FA20-3B4A-9CC7-0389076A7307}" type="parTrans" cxnId="{B1AE2FAA-27EA-7F4D-A03F-2B1F910B3155}">
      <dgm:prSet/>
      <dgm:spPr/>
      <dgm:t>
        <a:bodyPr/>
        <a:lstStyle/>
        <a:p>
          <a:endParaRPr lang="en-US">
            <a:latin typeface="Calibri"/>
            <a:cs typeface="Calibri"/>
          </a:endParaRPr>
        </a:p>
      </dgm:t>
    </dgm:pt>
    <dgm:pt modelId="{D021FF8F-844E-904D-8D31-C00422C475B5}" type="sibTrans" cxnId="{B1AE2FAA-27EA-7F4D-A03F-2B1F910B3155}">
      <dgm:prSet/>
      <dgm:spPr/>
      <dgm:t>
        <a:bodyPr/>
        <a:lstStyle/>
        <a:p>
          <a:endParaRPr lang="en-US"/>
        </a:p>
      </dgm:t>
    </dgm:pt>
    <dgm:pt modelId="{8DFD0B69-97AE-9540-8507-02E28FA553E2}">
      <dgm:prSet phldrT="[Text]"/>
      <dgm:spPr/>
      <dgm:t>
        <a:bodyPr/>
        <a:lstStyle/>
        <a:p>
          <a:r>
            <a:rPr lang="en-US" b="0" dirty="0">
              <a:latin typeface="Calibri"/>
              <a:cs typeface="Calibri"/>
            </a:rPr>
            <a:t>World Health Assembly</a:t>
          </a:r>
        </a:p>
        <a:p>
          <a:r>
            <a:rPr lang="en-US" i="1" dirty="0">
              <a:latin typeface="Calibri"/>
              <a:cs typeface="Calibri"/>
            </a:rPr>
            <a:t>Guidance</a:t>
          </a:r>
        </a:p>
      </dgm:t>
    </dgm:pt>
    <dgm:pt modelId="{87F44309-F815-E54A-864F-2724B738D870}" type="parTrans" cxnId="{A3AB2688-7174-9146-AFAC-198AB513937B}">
      <dgm:prSet/>
      <dgm:spPr/>
      <dgm:t>
        <a:bodyPr/>
        <a:lstStyle/>
        <a:p>
          <a:endParaRPr lang="en-US"/>
        </a:p>
      </dgm:t>
    </dgm:pt>
    <dgm:pt modelId="{8503DBAB-1098-ED48-A19F-7A4EE737529B}" type="sibTrans" cxnId="{A3AB2688-7174-9146-AFAC-198AB513937B}">
      <dgm:prSet/>
      <dgm:spPr/>
      <dgm:t>
        <a:bodyPr/>
        <a:lstStyle/>
        <a:p>
          <a:endParaRPr lang="en-US"/>
        </a:p>
      </dgm:t>
    </dgm:pt>
    <dgm:pt modelId="{827C02BF-C51D-E944-9F02-3357CEB97973}">
      <dgm:prSet phldrT="[Text]"/>
      <dgm:spPr/>
      <dgm:t>
        <a:bodyPr/>
        <a:lstStyle/>
        <a:p>
          <a:r>
            <a:rPr lang="en-US" b="1" dirty="0">
              <a:latin typeface="Calibri"/>
              <a:cs typeface="Calibri"/>
            </a:rPr>
            <a:t>Resolutions:</a:t>
          </a:r>
        </a:p>
      </dgm:t>
    </dgm:pt>
    <dgm:pt modelId="{E2241314-48E5-554F-AEB3-89D02D3E2723}" type="parTrans" cxnId="{15A3D2B4-8714-434A-A12C-51DA3491EE2F}">
      <dgm:prSet/>
      <dgm:spPr/>
      <dgm:t>
        <a:bodyPr/>
        <a:lstStyle/>
        <a:p>
          <a:endParaRPr lang="en-US">
            <a:latin typeface="Calibri"/>
            <a:cs typeface="Calibri"/>
          </a:endParaRPr>
        </a:p>
      </dgm:t>
    </dgm:pt>
    <dgm:pt modelId="{09C6BFE7-2AF0-D344-87A7-6C22E0A08903}" type="sibTrans" cxnId="{15A3D2B4-8714-434A-A12C-51DA3491EE2F}">
      <dgm:prSet/>
      <dgm:spPr/>
      <dgm:t>
        <a:bodyPr/>
        <a:lstStyle/>
        <a:p>
          <a:endParaRPr lang="en-US"/>
        </a:p>
      </dgm:t>
    </dgm:pt>
    <dgm:pt modelId="{3EF632D0-FAB9-9A47-A456-2839D84DE88E}">
      <dgm:prSet phldrT="[Text]"/>
      <dgm:spPr/>
      <dgm:t>
        <a:bodyPr/>
        <a:lstStyle/>
        <a:p>
          <a:r>
            <a:rPr lang="en-US" b="1" dirty="0">
              <a:latin typeface="Calibri"/>
              <a:cs typeface="Calibri"/>
            </a:rPr>
            <a:t>Participation:</a:t>
          </a:r>
        </a:p>
      </dgm:t>
    </dgm:pt>
    <dgm:pt modelId="{73114CCD-50CA-864F-91CE-2B76BE93E563}" type="parTrans" cxnId="{FFC67796-379C-1041-B389-15575132D2AC}">
      <dgm:prSet/>
      <dgm:spPr/>
      <dgm:t>
        <a:bodyPr/>
        <a:lstStyle/>
        <a:p>
          <a:endParaRPr lang="en-US">
            <a:latin typeface="Calibri"/>
            <a:cs typeface="Calibri"/>
          </a:endParaRPr>
        </a:p>
      </dgm:t>
    </dgm:pt>
    <dgm:pt modelId="{0F011B6C-F2C3-DD4C-B1B0-1B08D9C582DF}" type="sibTrans" cxnId="{FFC67796-379C-1041-B389-15575132D2AC}">
      <dgm:prSet/>
      <dgm:spPr/>
      <dgm:t>
        <a:bodyPr/>
        <a:lstStyle/>
        <a:p>
          <a:endParaRPr lang="en-US"/>
        </a:p>
      </dgm:t>
    </dgm:pt>
    <dgm:pt modelId="{EBCC5B3D-DEDD-164A-9115-FD84B8FEE4E7}">
      <dgm:prSet phldrT="[Text]"/>
      <dgm:spPr/>
      <dgm:t>
        <a:bodyPr/>
        <a:lstStyle/>
        <a:p>
          <a:r>
            <a:rPr lang="en-US" dirty="0">
              <a:latin typeface="Calibri"/>
              <a:cs typeface="Calibri"/>
            </a:rPr>
            <a:t>Heads of State/Government</a:t>
          </a:r>
        </a:p>
      </dgm:t>
    </dgm:pt>
    <dgm:pt modelId="{F51B3313-DA4B-F345-8285-AD3CF9A8AC5C}" type="parTrans" cxnId="{4563CD3F-42FD-0D4C-B6FE-DA43FA07C33C}">
      <dgm:prSet/>
      <dgm:spPr/>
      <dgm:t>
        <a:bodyPr/>
        <a:lstStyle/>
        <a:p>
          <a:endParaRPr lang="en-US"/>
        </a:p>
      </dgm:t>
    </dgm:pt>
    <dgm:pt modelId="{19AF8F3D-6B84-554F-9127-F9940DBF6CD5}" type="sibTrans" cxnId="{4563CD3F-42FD-0D4C-B6FE-DA43FA07C33C}">
      <dgm:prSet/>
      <dgm:spPr/>
      <dgm:t>
        <a:bodyPr/>
        <a:lstStyle/>
        <a:p>
          <a:endParaRPr lang="en-US"/>
        </a:p>
      </dgm:t>
    </dgm:pt>
    <dgm:pt modelId="{C52CC556-EF07-A645-AC80-EAE078DF0265}">
      <dgm:prSet phldrT="[Text]"/>
      <dgm:spPr/>
      <dgm:t>
        <a:bodyPr/>
        <a:lstStyle/>
        <a:p>
          <a:r>
            <a:rPr lang="en-US" dirty="0">
              <a:latin typeface="Calibri"/>
              <a:cs typeface="Calibri"/>
            </a:rPr>
            <a:t>Ministers of Health</a:t>
          </a:r>
        </a:p>
      </dgm:t>
    </dgm:pt>
    <dgm:pt modelId="{24D5E800-0D1F-084B-A793-480A65EA5745}" type="parTrans" cxnId="{940805C7-C8C4-A448-B5A6-F04DCE626156}">
      <dgm:prSet/>
      <dgm:spPr/>
      <dgm:t>
        <a:bodyPr/>
        <a:lstStyle/>
        <a:p>
          <a:endParaRPr lang="en-US"/>
        </a:p>
      </dgm:t>
    </dgm:pt>
    <dgm:pt modelId="{0913536B-F7CC-304E-B32A-26CE0618BE8B}" type="sibTrans" cxnId="{940805C7-C8C4-A448-B5A6-F04DCE626156}">
      <dgm:prSet/>
      <dgm:spPr/>
      <dgm:t>
        <a:bodyPr/>
        <a:lstStyle/>
        <a:p>
          <a:endParaRPr lang="en-US"/>
        </a:p>
      </dgm:t>
    </dgm:pt>
    <dgm:pt modelId="{35A22368-E89F-9847-B14F-83C1061A4942}">
      <dgm:prSet/>
      <dgm:spPr/>
      <dgm:t>
        <a:bodyPr/>
        <a:lstStyle/>
        <a:p>
          <a:r>
            <a:rPr lang="en-US" b="1" dirty="0">
              <a:latin typeface="Calibri"/>
              <a:cs typeface="Calibri"/>
            </a:rPr>
            <a:t>Primary focus on development</a:t>
          </a:r>
        </a:p>
      </dgm:t>
    </dgm:pt>
    <dgm:pt modelId="{519A3027-4198-054B-96CF-360AA24C764C}" type="parTrans" cxnId="{66384EBD-5C5D-3847-BC64-F2A15277F6F2}">
      <dgm:prSet/>
      <dgm:spPr/>
      <dgm:t>
        <a:bodyPr/>
        <a:lstStyle/>
        <a:p>
          <a:endParaRPr lang="en-US">
            <a:latin typeface="Calibri"/>
            <a:cs typeface="Calibri"/>
          </a:endParaRPr>
        </a:p>
      </dgm:t>
    </dgm:pt>
    <dgm:pt modelId="{3EF49264-258F-6E45-8959-2EB07A1AAE1C}" type="sibTrans" cxnId="{66384EBD-5C5D-3847-BC64-F2A15277F6F2}">
      <dgm:prSet/>
      <dgm:spPr/>
      <dgm:t>
        <a:bodyPr/>
        <a:lstStyle/>
        <a:p>
          <a:endParaRPr lang="en-US"/>
        </a:p>
      </dgm:t>
    </dgm:pt>
    <dgm:pt modelId="{62F40CCA-219A-FD4E-BC0B-37AF03E8E282}">
      <dgm:prSet phldrT="[Text]"/>
      <dgm:spPr/>
      <dgm:t>
        <a:bodyPr/>
        <a:lstStyle/>
        <a:p>
          <a:r>
            <a:rPr lang="en-US" dirty="0">
              <a:latin typeface="Calibri"/>
              <a:cs typeface="Calibri"/>
            </a:rPr>
            <a:t>“We, Heads of State and Government, </a:t>
          </a:r>
          <a:r>
            <a:rPr lang="en-US" u="sng" dirty="0">
              <a:latin typeface="Calibri"/>
              <a:cs typeface="Calibri"/>
            </a:rPr>
            <a:t>commit</a:t>
          </a:r>
          <a:r>
            <a:rPr lang="en-US" dirty="0">
              <a:latin typeface="Calibri"/>
              <a:cs typeface="Calibri"/>
            </a:rPr>
            <a:t> to…”</a:t>
          </a:r>
        </a:p>
      </dgm:t>
    </dgm:pt>
    <dgm:pt modelId="{929C04A8-1BAB-214C-9813-1F52DC6AF404}" type="parTrans" cxnId="{F2EB9BDD-6BE0-2C4F-95FC-7E4C2AADBDB6}">
      <dgm:prSet/>
      <dgm:spPr/>
      <dgm:t>
        <a:bodyPr/>
        <a:lstStyle/>
        <a:p>
          <a:endParaRPr lang="en-US"/>
        </a:p>
      </dgm:t>
    </dgm:pt>
    <dgm:pt modelId="{9C1EC62A-747E-3D4E-9C3C-A2F8DD32CB8C}" type="sibTrans" cxnId="{F2EB9BDD-6BE0-2C4F-95FC-7E4C2AADBDB6}">
      <dgm:prSet/>
      <dgm:spPr/>
      <dgm:t>
        <a:bodyPr/>
        <a:lstStyle/>
        <a:p>
          <a:endParaRPr lang="en-US"/>
        </a:p>
      </dgm:t>
    </dgm:pt>
    <dgm:pt modelId="{BD72E769-8857-8546-AE12-346FF2F14C1F}">
      <dgm:prSet phldrT="[Text]"/>
      <dgm:spPr/>
      <dgm:t>
        <a:bodyPr/>
        <a:lstStyle/>
        <a:p>
          <a:r>
            <a:rPr lang="en-US" dirty="0">
              <a:latin typeface="Calibri"/>
              <a:cs typeface="Calibri"/>
            </a:rPr>
            <a:t>“We </a:t>
          </a:r>
          <a:r>
            <a:rPr lang="en-US" u="sng" dirty="0">
              <a:latin typeface="Calibri"/>
              <a:cs typeface="Calibri"/>
            </a:rPr>
            <a:t>urge</a:t>
          </a:r>
          <a:r>
            <a:rPr lang="en-US" dirty="0">
              <a:latin typeface="Calibri"/>
              <a:cs typeface="Calibri"/>
            </a:rPr>
            <a:t> Member States to…”</a:t>
          </a:r>
        </a:p>
      </dgm:t>
    </dgm:pt>
    <dgm:pt modelId="{C9BC3F2F-5D37-074B-95B5-509A3966EED1}" type="parTrans" cxnId="{EDC6A948-685A-874C-847A-FF0735D44D63}">
      <dgm:prSet/>
      <dgm:spPr/>
      <dgm:t>
        <a:bodyPr/>
        <a:lstStyle/>
        <a:p>
          <a:endParaRPr lang="en-US"/>
        </a:p>
      </dgm:t>
    </dgm:pt>
    <dgm:pt modelId="{36204349-DB08-DB46-956A-8B95E36986AA}" type="sibTrans" cxnId="{EDC6A948-685A-874C-847A-FF0735D44D63}">
      <dgm:prSet/>
      <dgm:spPr/>
      <dgm:t>
        <a:bodyPr/>
        <a:lstStyle/>
        <a:p>
          <a:endParaRPr lang="en-US"/>
        </a:p>
      </dgm:t>
    </dgm:pt>
    <dgm:pt modelId="{5C66BB0B-468C-8D4C-AFA3-1AAAF68939F4}">
      <dgm:prSet phldrT="[Text]"/>
      <dgm:spPr/>
      <dgm:t>
        <a:bodyPr/>
        <a:lstStyle/>
        <a:p>
          <a:r>
            <a:rPr lang="en-US" dirty="0">
              <a:latin typeface="Calibri"/>
              <a:cs typeface="Calibri"/>
            </a:rPr>
            <a:t>Ministers of Health</a:t>
          </a:r>
        </a:p>
      </dgm:t>
    </dgm:pt>
    <dgm:pt modelId="{FD2CD14B-0D8F-9546-B08B-580199973D03}" type="parTrans" cxnId="{4B83567D-BC3D-6D42-93ED-5A64561BF45F}">
      <dgm:prSet/>
      <dgm:spPr/>
      <dgm:t>
        <a:bodyPr/>
        <a:lstStyle/>
        <a:p>
          <a:endParaRPr lang="en-US"/>
        </a:p>
      </dgm:t>
    </dgm:pt>
    <dgm:pt modelId="{67FC4132-E43A-914C-9493-7B24BD947AB1}" type="sibTrans" cxnId="{4B83567D-BC3D-6D42-93ED-5A64561BF45F}">
      <dgm:prSet/>
      <dgm:spPr/>
      <dgm:t>
        <a:bodyPr/>
        <a:lstStyle/>
        <a:p>
          <a:endParaRPr lang="en-US"/>
        </a:p>
      </dgm:t>
    </dgm:pt>
    <dgm:pt modelId="{C6819069-75B3-1A44-B14A-97039215A9F5}">
      <dgm:prSet/>
      <dgm:spPr/>
      <dgm:t>
        <a:bodyPr/>
        <a:lstStyle/>
        <a:p>
          <a:r>
            <a:rPr lang="en-US" b="1" dirty="0">
              <a:latin typeface="Calibri"/>
              <a:cs typeface="Calibri"/>
            </a:rPr>
            <a:t>Primary focus on health</a:t>
          </a:r>
        </a:p>
      </dgm:t>
    </dgm:pt>
    <dgm:pt modelId="{5AD963EE-FE9A-4D47-85FB-61F9F82313AB}" type="parTrans" cxnId="{646F3F66-AEDA-8B43-A59C-46E3C1825940}">
      <dgm:prSet/>
      <dgm:spPr/>
      <dgm:t>
        <a:bodyPr/>
        <a:lstStyle/>
        <a:p>
          <a:endParaRPr lang="en-US">
            <a:latin typeface="Calibri"/>
            <a:cs typeface="Calibri"/>
          </a:endParaRPr>
        </a:p>
      </dgm:t>
    </dgm:pt>
    <dgm:pt modelId="{C57B432A-B48F-0B42-9595-450995867578}" type="sibTrans" cxnId="{646F3F66-AEDA-8B43-A59C-46E3C1825940}">
      <dgm:prSet/>
      <dgm:spPr/>
      <dgm:t>
        <a:bodyPr/>
        <a:lstStyle/>
        <a:p>
          <a:endParaRPr lang="en-US"/>
        </a:p>
      </dgm:t>
    </dgm:pt>
    <dgm:pt modelId="{DC9E463C-F63A-4F43-A7FB-F63777488E1E}">
      <dgm:prSet phldrT="[Text]"/>
      <dgm:spPr/>
      <dgm:t>
        <a:bodyPr/>
        <a:lstStyle/>
        <a:p>
          <a:r>
            <a:rPr lang="en-US" dirty="0">
              <a:latin typeface="Calibri"/>
              <a:cs typeface="Calibri"/>
            </a:rPr>
            <a:t>Ministers of Foreign Affairs</a:t>
          </a:r>
        </a:p>
      </dgm:t>
    </dgm:pt>
    <dgm:pt modelId="{A7C50DD9-D07D-AB4C-83E0-0F6648DD10B0}" type="parTrans" cxnId="{8E83C820-2EC6-BF4E-945D-8861FAE38BCC}">
      <dgm:prSet/>
      <dgm:spPr/>
      <dgm:t>
        <a:bodyPr/>
        <a:lstStyle/>
        <a:p>
          <a:endParaRPr lang="en-US"/>
        </a:p>
      </dgm:t>
    </dgm:pt>
    <dgm:pt modelId="{EBEAA0A6-7B77-364D-8293-C8800A8D7004}" type="sibTrans" cxnId="{8E83C820-2EC6-BF4E-945D-8861FAE38BCC}">
      <dgm:prSet/>
      <dgm:spPr/>
      <dgm:t>
        <a:bodyPr/>
        <a:lstStyle/>
        <a:p>
          <a:endParaRPr lang="en-US"/>
        </a:p>
      </dgm:t>
    </dgm:pt>
    <dgm:pt modelId="{821B8B07-C53F-2642-AC7F-E3B77B2D11BD}" type="pres">
      <dgm:prSet presAssocID="{C95C127A-BA48-1846-B368-795078E76049}" presName="diagram" presStyleCnt="0">
        <dgm:presLayoutVars>
          <dgm:chPref val="1"/>
          <dgm:dir/>
          <dgm:animOne val="branch"/>
          <dgm:animLvl val="lvl"/>
          <dgm:resizeHandles/>
        </dgm:presLayoutVars>
      </dgm:prSet>
      <dgm:spPr/>
      <dgm:t>
        <a:bodyPr/>
        <a:lstStyle/>
        <a:p>
          <a:endParaRPr lang="en-GB"/>
        </a:p>
      </dgm:t>
    </dgm:pt>
    <dgm:pt modelId="{6FB435CC-726A-074D-BC24-A2C5F3FB31CE}" type="pres">
      <dgm:prSet presAssocID="{FDCE88E4-0919-CC42-B18D-D0FF00CAAD32}" presName="root" presStyleCnt="0"/>
      <dgm:spPr/>
    </dgm:pt>
    <dgm:pt modelId="{FAE3E721-B49E-DB4B-9955-0CEE421DC576}" type="pres">
      <dgm:prSet presAssocID="{FDCE88E4-0919-CC42-B18D-D0FF00CAAD32}" presName="rootComposite" presStyleCnt="0"/>
      <dgm:spPr/>
    </dgm:pt>
    <dgm:pt modelId="{7B1A2CA2-2988-B942-89F8-98721E90FFF7}" type="pres">
      <dgm:prSet presAssocID="{FDCE88E4-0919-CC42-B18D-D0FF00CAAD32}" presName="rootText" presStyleLbl="node1" presStyleIdx="0" presStyleCnt="2" custScaleX="132742"/>
      <dgm:spPr/>
      <dgm:t>
        <a:bodyPr/>
        <a:lstStyle/>
        <a:p>
          <a:endParaRPr lang="en-GB"/>
        </a:p>
      </dgm:t>
    </dgm:pt>
    <dgm:pt modelId="{D66B42B1-CE2C-B844-996C-2A8EBD8BC171}" type="pres">
      <dgm:prSet presAssocID="{FDCE88E4-0919-CC42-B18D-D0FF00CAAD32}" presName="rootConnector" presStyleLbl="node1" presStyleIdx="0" presStyleCnt="2"/>
      <dgm:spPr/>
      <dgm:t>
        <a:bodyPr/>
        <a:lstStyle/>
        <a:p>
          <a:endParaRPr lang="en-GB"/>
        </a:p>
      </dgm:t>
    </dgm:pt>
    <dgm:pt modelId="{35ECD70D-DBE4-AE4A-8383-7E694B6CA227}" type="pres">
      <dgm:prSet presAssocID="{FDCE88E4-0919-CC42-B18D-D0FF00CAAD32}" presName="childShape" presStyleCnt="0"/>
      <dgm:spPr/>
    </dgm:pt>
    <dgm:pt modelId="{B6032E4A-392D-4845-B7C1-16CF231078F4}" type="pres">
      <dgm:prSet presAssocID="{47432361-A4F9-9E47-8AFE-208BF2D3D7B2}" presName="Name13" presStyleLbl="parChTrans1D2" presStyleIdx="0" presStyleCnt="6"/>
      <dgm:spPr/>
      <dgm:t>
        <a:bodyPr/>
        <a:lstStyle/>
        <a:p>
          <a:endParaRPr lang="en-GB"/>
        </a:p>
      </dgm:t>
    </dgm:pt>
    <dgm:pt modelId="{07B7ADD5-425B-BE45-B4FB-491CEBCBA4CB}" type="pres">
      <dgm:prSet presAssocID="{9260931B-8E0D-2841-BB74-EE18DB8221F0}" presName="childText" presStyleLbl="bgAcc1" presStyleIdx="0" presStyleCnt="6" custScaleX="118812">
        <dgm:presLayoutVars>
          <dgm:bulletEnabled val="1"/>
        </dgm:presLayoutVars>
      </dgm:prSet>
      <dgm:spPr/>
      <dgm:t>
        <a:bodyPr/>
        <a:lstStyle/>
        <a:p>
          <a:endParaRPr lang="en-GB"/>
        </a:p>
      </dgm:t>
    </dgm:pt>
    <dgm:pt modelId="{2A7F2EDB-ADE5-DE4B-AA43-A2B1934F5AD5}" type="pres">
      <dgm:prSet presAssocID="{284A78F0-FA20-3B4A-9CC7-0389076A7307}" presName="Name13" presStyleLbl="parChTrans1D2" presStyleIdx="1" presStyleCnt="6"/>
      <dgm:spPr/>
      <dgm:t>
        <a:bodyPr/>
        <a:lstStyle/>
        <a:p>
          <a:endParaRPr lang="en-GB"/>
        </a:p>
      </dgm:t>
    </dgm:pt>
    <dgm:pt modelId="{B4C7ABE0-B667-B644-BAFC-057F6CB1C45E}" type="pres">
      <dgm:prSet presAssocID="{3D168B0D-93BD-6F47-9B1C-24D934FC933B}" presName="childText" presStyleLbl="bgAcc1" presStyleIdx="1" presStyleCnt="6" custScaleX="118812">
        <dgm:presLayoutVars>
          <dgm:bulletEnabled val="1"/>
        </dgm:presLayoutVars>
      </dgm:prSet>
      <dgm:spPr/>
      <dgm:t>
        <a:bodyPr/>
        <a:lstStyle/>
        <a:p>
          <a:endParaRPr lang="en-GB"/>
        </a:p>
      </dgm:t>
    </dgm:pt>
    <dgm:pt modelId="{23AE97FC-199B-B641-AF81-8199F2F1181F}" type="pres">
      <dgm:prSet presAssocID="{519A3027-4198-054B-96CF-360AA24C764C}" presName="Name13" presStyleLbl="parChTrans1D2" presStyleIdx="2" presStyleCnt="6"/>
      <dgm:spPr/>
      <dgm:t>
        <a:bodyPr/>
        <a:lstStyle/>
        <a:p>
          <a:endParaRPr lang="en-GB"/>
        </a:p>
      </dgm:t>
    </dgm:pt>
    <dgm:pt modelId="{ACA4FC58-B611-224C-A99D-623E8F9ED878}" type="pres">
      <dgm:prSet presAssocID="{35A22368-E89F-9847-B14F-83C1061A4942}" presName="childText" presStyleLbl="bgAcc1" presStyleIdx="2" presStyleCnt="6" custScaleX="118812">
        <dgm:presLayoutVars>
          <dgm:bulletEnabled val="1"/>
        </dgm:presLayoutVars>
      </dgm:prSet>
      <dgm:spPr/>
      <dgm:t>
        <a:bodyPr/>
        <a:lstStyle/>
        <a:p>
          <a:endParaRPr lang="en-GB"/>
        </a:p>
      </dgm:t>
    </dgm:pt>
    <dgm:pt modelId="{C5CD8C7C-3A7F-CC4B-9EC3-3747FD7021A2}" type="pres">
      <dgm:prSet presAssocID="{8DFD0B69-97AE-9540-8507-02E28FA553E2}" presName="root" presStyleCnt="0"/>
      <dgm:spPr/>
    </dgm:pt>
    <dgm:pt modelId="{C91A7687-C837-DB45-9FB1-49F353ED9937}" type="pres">
      <dgm:prSet presAssocID="{8DFD0B69-97AE-9540-8507-02E28FA553E2}" presName="rootComposite" presStyleCnt="0"/>
      <dgm:spPr/>
    </dgm:pt>
    <dgm:pt modelId="{C208C331-55FD-4242-8329-990E7B690128}" type="pres">
      <dgm:prSet presAssocID="{8DFD0B69-97AE-9540-8507-02E28FA553E2}" presName="rootText" presStyleLbl="node1" presStyleIdx="1" presStyleCnt="2" custScaleX="132378"/>
      <dgm:spPr/>
      <dgm:t>
        <a:bodyPr/>
        <a:lstStyle/>
        <a:p>
          <a:endParaRPr lang="en-GB"/>
        </a:p>
      </dgm:t>
    </dgm:pt>
    <dgm:pt modelId="{ACF30426-D844-5944-B57F-9AFD65C9F281}" type="pres">
      <dgm:prSet presAssocID="{8DFD0B69-97AE-9540-8507-02E28FA553E2}" presName="rootConnector" presStyleLbl="node1" presStyleIdx="1" presStyleCnt="2"/>
      <dgm:spPr/>
      <dgm:t>
        <a:bodyPr/>
        <a:lstStyle/>
        <a:p>
          <a:endParaRPr lang="en-GB"/>
        </a:p>
      </dgm:t>
    </dgm:pt>
    <dgm:pt modelId="{0E26E5E3-1B58-9B41-9B1E-02DE796C19D7}" type="pres">
      <dgm:prSet presAssocID="{8DFD0B69-97AE-9540-8507-02E28FA553E2}" presName="childShape" presStyleCnt="0"/>
      <dgm:spPr/>
    </dgm:pt>
    <dgm:pt modelId="{1BD445B8-DC0C-0B4E-AFC6-4F6E1B8D8B4A}" type="pres">
      <dgm:prSet presAssocID="{E2241314-48E5-554F-AEB3-89D02D3E2723}" presName="Name13" presStyleLbl="parChTrans1D2" presStyleIdx="3" presStyleCnt="6"/>
      <dgm:spPr/>
      <dgm:t>
        <a:bodyPr/>
        <a:lstStyle/>
        <a:p>
          <a:endParaRPr lang="en-GB"/>
        </a:p>
      </dgm:t>
    </dgm:pt>
    <dgm:pt modelId="{2BB087D9-F1FF-BA46-9ED6-A7622C1EA66F}" type="pres">
      <dgm:prSet presAssocID="{827C02BF-C51D-E944-9F02-3357CEB97973}" presName="childText" presStyleLbl="bgAcc1" presStyleIdx="3" presStyleCnt="6" custScaleX="119836">
        <dgm:presLayoutVars>
          <dgm:bulletEnabled val="1"/>
        </dgm:presLayoutVars>
      </dgm:prSet>
      <dgm:spPr/>
      <dgm:t>
        <a:bodyPr/>
        <a:lstStyle/>
        <a:p>
          <a:endParaRPr lang="en-GB"/>
        </a:p>
      </dgm:t>
    </dgm:pt>
    <dgm:pt modelId="{1FC3D690-1334-114D-88A9-6CB66D23C1EC}" type="pres">
      <dgm:prSet presAssocID="{73114CCD-50CA-864F-91CE-2B76BE93E563}" presName="Name13" presStyleLbl="parChTrans1D2" presStyleIdx="4" presStyleCnt="6"/>
      <dgm:spPr/>
      <dgm:t>
        <a:bodyPr/>
        <a:lstStyle/>
        <a:p>
          <a:endParaRPr lang="en-GB"/>
        </a:p>
      </dgm:t>
    </dgm:pt>
    <dgm:pt modelId="{C36D3BF7-122C-6249-96B3-6631BE588D23}" type="pres">
      <dgm:prSet presAssocID="{3EF632D0-FAB9-9A47-A456-2839D84DE88E}" presName="childText" presStyleLbl="bgAcc1" presStyleIdx="4" presStyleCnt="6" custScaleX="118812">
        <dgm:presLayoutVars>
          <dgm:bulletEnabled val="1"/>
        </dgm:presLayoutVars>
      </dgm:prSet>
      <dgm:spPr/>
      <dgm:t>
        <a:bodyPr/>
        <a:lstStyle/>
        <a:p>
          <a:endParaRPr lang="en-GB"/>
        </a:p>
      </dgm:t>
    </dgm:pt>
    <dgm:pt modelId="{5EAC2C8B-EA6F-EB49-86E1-5AEC215C1E67}" type="pres">
      <dgm:prSet presAssocID="{5AD963EE-FE9A-4D47-85FB-61F9F82313AB}" presName="Name13" presStyleLbl="parChTrans1D2" presStyleIdx="5" presStyleCnt="6"/>
      <dgm:spPr/>
      <dgm:t>
        <a:bodyPr/>
        <a:lstStyle/>
        <a:p>
          <a:endParaRPr lang="en-GB"/>
        </a:p>
      </dgm:t>
    </dgm:pt>
    <dgm:pt modelId="{5445EECC-ABE3-3C44-8D2A-7ECFC6B9A6A2}" type="pres">
      <dgm:prSet presAssocID="{C6819069-75B3-1A44-B14A-97039215A9F5}" presName="childText" presStyleLbl="bgAcc1" presStyleIdx="5" presStyleCnt="6" custScaleX="118812">
        <dgm:presLayoutVars>
          <dgm:bulletEnabled val="1"/>
        </dgm:presLayoutVars>
      </dgm:prSet>
      <dgm:spPr/>
      <dgm:t>
        <a:bodyPr/>
        <a:lstStyle/>
        <a:p>
          <a:endParaRPr lang="en-GB"/>
        </a:p>
      </dgm:t>
    </dgm:pt>
  </dgm:ptLst>
  <dgm:cxnLst>
    <dgm:cxn modelId="{940805C7-C8C4-A448-B5A6-F04DCE626156}" srcId="{3D168B0D-93BD-6F47-9B1C-24D934FC933B}" destId="{C52CC556-EF07-A645-AC80-EAE078DF0265}" srcOrd="2" destOrd="0" parTransId="{24D5E800-0D1F-084B-A793-480A65EA5745}" sibTransId="{0913536B-F7CC-304E-B32A-26CE0618BE8B}"/>
    <dgm:cxn modelId="{8E83C820-2EC6-BF4E-945D-8861FAE38BCC}" srcId="{3D168B0D-93BD-6F47-9B1C-24D934FC933B}" destId="{DC9E463C-F63A-4F43-A7FB-F63777488E1E}" srcOrd="1" destOrd="0" parTransId="{A7C50DD9-D07D-AB4C-83E0-0F6648DD10B0}" sibTransId="{EBEAA0A6-7B77-364D-8293-C8800A8D7004}"/>
    <dgm:cxn modelId="{2DF1E406-9D55-FB48-802A-86B8BE75D53E}" type="presOf" srcId="{8DFD0B69-97AE-9540-8507-02E28FA553E2}" destId="{ACF30426-D844-5944-B57F-9AFD65C9F281}" srcOrd="1" destOrd="0" presId="urn:microsoft.com/office/officeart/2005/8/layout/hierarchy3"/>
    <dgm:cxn modelId="{CFB2476B-19AC-C343-86FE-F781EBF16799}" type="presOf" srcId="{827C02BF-C51D-E944-9F02-3357CEB97973}" destId="{2BB087D9-F1FF-BA46-9ED6-A7622C1EA66F}" srcOrd="0" destOrd="0" presId="urn:microsoft.com/office/officeart/2005/8/layout/hierarchy3"/>
    <dgm:cxn modelId="{80432ECD-FEA1-FA42-9F5C-86C461BAECDE}" type="presOf" srcId="{284A78F0-FA20-3B4A-9CC7-0389076A7307}" destId="{2A7F2EDB-ADE5-DE4B-AA43-A2B1934F5AD5}" srcOrd="0" destOrd="0" presId="urn:microsoft.com/office/officeart/2005/8/layout/hierarchy3"/>
    <dgm:cxn modelId="{364890CB-244D-B049-A321-ECF193A50400}" type="presOf" srcId="{DC9E463C-F63A-4F43-A7FB-F63777488E1E}" destId="{B4C7ABE0-B667-B644-BAFC-057F6CB1C45E}" srcOrd="0" destOrd="2" presId="urn:microsoft.com/office/officeart/2005/8/layout/hierarchy3"/>
    <dgm:cxn modelId="{19609C14-C3A7-FB41-890B-228071328927}" type="presOf" srcId="{47432361-A4F9-9E47-8AFE-208BF2D3D7B2}" destId="{B6032E4A-392D-4845-B7C1-16CF231078F4}" srcOrd="0" destOrd="0" presId="urn:microsoft.com/office/officeart/2005/8/layout/hierarchy3"/>
    <dgm:cxn modelId="{EF974E1C-0E62-5C40-87B0-827A96D1ED9B}" type="presOf" srcId="{9260931B-8E0D-2841-BB74-EE18DB8221F0}" destId="{07B7ADD5-425B-BE45-B4FB-491CEBCBA4CB}" srcOrd="0" destOrd="0" presId="urn:microsoft.com/office/officeart/2005/8/layout/hierarchy3"/>
    <dgm:cxn modelId="{3E87CAB6-7906-0E45-BA33-C77A48F1C553}" srcId="{FDCE88E4-0919-CC42-B18D-D0FF00CAAD32}" destId="{9260931B-8E0D-2841-BB74-EE18DB8221F0}" srcOrd="0" destOrd="0" parTransId="{47432361-A4F9-9E47-8AFE-208BF2D3D7B2}" sibTransId="{3203F74B-7CFD-984E-84F2-3F3272B668E0}"/>
    <dgm:cxn modelId="{06FE3833-1CD9-3446-8C92-CE5E61FA5567}" type="presOf" srcId="{C6819069-75B3-1A44-B14A-97039215A9F5}" destId="{5445EECC-ABE3-3C44-8D2A-7ECFC6B9A6A2}" srcOrd="0" destOrd="0" presId="urn:microsoft.com/office/officeart/2005/8/layout/hierarchy3"/>
    <dgm:cxn modelId="{A3AB2688-7174-9146-AFAC-198AB513937B}" srcId="{C95C127A-BA48-1846-B368-795078E76049}" destId="{8DFD0B69-97AE-9540-8507-02E28FA553E2}" srcOrd="1" destOrd="0" parTransId="{87F44309-F815-E54A-864F-2724B738D870}" sibTransId="{8503DBAB-1098-ED48-A19F-7A4EE737529B}"/>
    <dgm:cxn modelId="{EDC6A948-685A-874C-847A-FF0735D44D63}" srcId="{827C02BF-C51D-E944-9F02-3357CEB97973}" destId="{BD72E769-8857-8546-AE12-346FF2F14C1F}" srcOrd="0" destOrd="0" parTransId="{C9BC3F2F-5D37-074B-95B5-509A3966EED1}" sibTransId="{36204349-DB08-DB46-956A-8B95E36986AA}"/>
    <dgm:cxn modelId="{49F5E107-DA32-EA4F-8AA8-37DAF0C30067}" type="presOf" srcId="{FDCE88E4-0919-CC42-B18D-D0FF00CAAD32}" destId="{7B1A2CA2-2988-B942-89F8-98721E90FFF7}" srcOrd="0" destOrd="0" presId="urn:microsoft.com/office/officeart/2005/8/layout/hierarchy3"/>
    <dgm:cxn modelId="{92494ECD-E5B0-0141-A885-E2063F42EC95}" type="presOf" srcId="{E2241314-48E5-554F-AEB3-89D02D3E2723}" destId="{1BD445B8-DC0C-0B4E-AFC6-4F6E1B8D8B4A}" srcOrd="0" destOrd="0" presId="urn:microsoft.com/office/officeart/2005/8/layout/hierarchy3"/>
    <dgm:cxn modelId="{B341FE31-6970-384D-8EB1-1797B87E5247}" type="presOf" srcId="{3D168B0D-93BD-6F47-9B1C-24D934FC933B}" destId="{B4C7ABE0-B667-B644-BAFC-057F6CB1C45E}" srcOrd="0" destOrd="0" presId="urn:microsoft.com/office/officeart/2005/8/layout/hierarchy3"/>
    <dgm:cxn modelId="{E713D281-2287-5644-BBF0-9BE3515D89CC}" type="presOf" srcId="{5AD963EE-FE9A-4D47-85FB-61F9F82313AB}" destId="{5EAC2C8B-EA6F-EB49-86E1-5AEC215C1E67}" srcOrd="0" destOrd="0" presId="urn:microsoft.com/office/officeart/2005/8/layout/hierarchy3"/>
    <dgm:cxn modelId="{F5F1366B-62D5-5D43-A604-2767BBC18925}" type="presOf" srcId="{8DFD0B69-97AE-9540-8507-02E28FA553E2}" destId="{C208C331-55FD-4242-8329-990E7B690128}" srcOrd="0" destOrd="0" presId="urn:microsoft.com/office/officeart/2005/8/layout/hierarchy3"/>
    <dgm:cxn modelId="{440094A9-88EB-DD48-9F31-A40B038D6591}" type="presOf" srcId="{5C66BB0B-468C-8D4C-AFA3-1AAAF68939F4}" destId="{C36D3BF7-122C-6249-96B3-6631BE588D23}" srcOrd="0" destOrd="1" presId="urn:microsoft.com/office/officeart/2005/8/layout/hierarchy3"/>
    <dgm:cxn modelId="{66384EBD-5C5D-3847-BC64-F2A15277F6F2}" srcId="{FDCE88E4-0919-CC42-B18D-D0FF00CAAD32}" destId="{35A22368-E89F-9847-B14F-83C1061A4942}" srcOrd="2" destOrd="0" parTransId="{519A3027-4198-054B-96CF-360AA24C764C}" sibTransId="{3EF49264-258F-6E45-8959-2EB07A1AAE1C}"/>
    <dgm:cxn modelId="{4563CD3F-42FD-0D4C-B6FE-DA43FA07C33C}" srcId="{3D168B0D-93BD-6F47-9B1C-24D934FC933B}" destId="{EBCC5B3D-DEDD-164A-9115-FD84B8FEE4E7}" srcOrd="0" destOrd="0" parTransId="{F51B3313-DA4B-F345-8285-AD3CF9A8AC5C}" sibTransId="{19AF8F3D-6B84-554F-9127-F9940DBF6CD5}"/>
    <dgm:cxn modelId="{F2EB9BDD-6BE0-2C4F-95FC-7E4C2AADBDB6}" srcId="{9260931B-8E0D-2841-BB74-EE18DB8221F0}" destId="{62F40CCA-219A-FD4E-BC0B-37AF03E8E282}" srcOrd="0" destOrd="0" parTransId="{929C04A8-1BAB-214C-9813-1F52DC6AF404}" sibTransId="{9C1EC62A-747E-3D4E-9C3C-A2F8DD32CB8C}"/>
    <dgm:cxn modelId="{EB0E8EDA-DD42-0545-BB20-29C538DB0678}" type="presOf" srcId="{62F40CCA-219A-FD4E-BC0B-37AF03E8E282}" destId="{07B7ADD5-425B-BE45-B4FB-491CEBCBA4CB}" srcOrd="0" destOrd="1" presId="urn:microsoft.com/office/officeart/2005/8/layout/hierarchy3"/>
    <dgm:cxn modelId="{BEE3A0D0-F497-7541-80F7-3CA492D5F107}" type="presOf" srcId="{BD72E769-8857-8546-AE12-346FF2F14C1F}" destId="{2BB087D9-F1FF-BA46-9ED6-A7622C1EA66F}" srcOrd="0" destOrd="1" presId="urn:microsoft.com/office/officeart/2005/8/layout/hierarchy3"/>
    <dgm:cxn modelId="{4B83567D-BC3D-6D42-93ED-5A64561BF45F}" srcId="{3EF632D0-FAB9-9A47-A456-2839D84DE88E}" destId="{5C66BB0B-468C-8D4C-AFA3-1AAAF68939F4}" srcOrd="0" destOrd="0" parTransId="{FD2CD14B-0D8F-9546-B08B-580199973D03}" sibTransId="{67FC4132-E43A-914C-9493-7B24BD947AB1}"/>
    <dgm:cxn modelId="{DDE47603-D455-594C-9C37-F63315CE7496}" type="presOf" srcId="{EBCC5B3D-DEDD-164A-9115-FD84B8FEE4E7}" destId="{B4C7ABE0-B667-B644-BAFC-057F6CB1C45E}" srcOrd="0" destOrd="1" presId="urn:microsoft.com/office/officeart/2005/8/layout/hierarchy3"/>
    <dgm:cxn modelId="{8E90644E-4C0A-9A4E-ADDC-448853EF2ED4}" type="presOf" srcId="{C52CC556-EF07-A645-AC80-EAE078DF0265}" destId="{B4C7ABE0-B667-B644-BAFC-057F6CB1C45E}" srcOrd="0" destOrd="3" presId="urn:microsoft.com/office/officeart/2005/8/layout/hierarchy3"/>
    <dgm:cxn modelId="{1ADC96F0-25C7-EA44-BBF0-10F829D2CEB7}" type="presOf" srcId="{FDCE88E4-0919-CC42-B18D-D0FF00CAAD32}" destId="{D66B42B1-CE2C-B844-996C-2A8EBD8BC171}" srcOrd="1" destOrd="0" presId="urn:microsoft.com/office/officeart/2005/8/layout/hierarchy3"/>
    <dgm:cxn modelId="{15A3D2B4-8714-434A-A12C-51DA3491EE2F}" srcId="{8DFD0B69-97AE-9540-8507-02E28FA553E2}" destId="{827C02BF-C51D-E944-9F02-3357CEB97973}" srcOrd="0" destOrd="0" parTransId="{E2241314-48E5-554F-AEB3-89D02D3E2723}" sibTransId="{09C6BFE7-2AF0-D344-87A7-6C22E0A08903}"/>
    <dgm:cxn modelId="{4653A6FC-0D57-F240-9066-E5B6A5E86E23}" type="presOf" srcId="{35A22368-E89F-9847-B14F-83C1061A4942}" destId="{ACA4FC58-B611-224C-A99D-623E8F9ED878}" srcOrd="0" destOrd="0" presId="urn:microsoft.com/office/officeart/2005/8/layout/hierarchy3"/>
    <dgm:cxn modelId="{B1AE2FAA-27EA-7F4D-A03F-2B1F910B3155}" srcId="{FDCE88E4-0919-CC42-B18D-D0FF00CAAD32}" destId="{3D168B0D-93BD-6F47-9B1C-24D934FC933B}" srcOrd="1" destOrd="0" parTransId="{284A78F0-FA20-3B4A-9CC7-0389076A7307}" sibTransId="{D021FF8F-844E-904D-8D31-C00422C475B5}"/>
    <dgm:cxn modelId="{719FC994-395D-0448-83AD-6EE17B0EF45A}" type="presOf" srcId="{73114CCD-50CA-864F-91CE-2B76BE93E563}" destId="{1FC3D690-1334-114D-88A9-6CB66D23C1EC}" srcOrd="0" destOrd="0" presId="urn:microsoft.com/office/officeart/2005/8/layout/hierarchy3"/>
    <dgm:cxn modelId="{D6C6B783-CB97-CB49-8389-8F03AC4F15DB}" type="presOf" srcId="{519A3027-4198-054B-96CF-360AA24C764C}" destId="{23AE97FC-199B-B641-AF81-8199F2F1181F}" srcOrd="0" destOrd="0" presId="urn:microsoft.com/office/officeart/2005/8/layout/hierarchy3"/>
    <dgm:cxn modelId="{FFC67796-379C-1041-B389-15575132D2AC}" srcId="{8DFD0B69-97AE-9540-8507-02E28FA553E2}" destId="{3EF632D0-FAB9-9A47-A456-2839D84DE88E}" srcOrd="1" destOrd="0" parTransId="{73114CCD-50CA-864F-91CE-2B76BE93E563}" sibTransId="{0F011B6C-F2C3-DD4C-B1B0-1B08D9C582DF}"/>
    <dgm:cxn modelId="{7DBD51C6-995D-6B41-88B7-8A499FB7B81C}" type="presOf" srcId="{3EF632D0-FAB9-9A47-A456-2839D84DE88E}" destId="{C36D3BF7-122C-6249-96B3-6631BE588D23}" srcOrd="0" destOrd="0" presId="urn:microsoft.com/office/officeart/2005/8/layout/hierarchy3"/>
    <dgm:cxn modelId="{F3CBDD8F-C572-6E4E-A81E-AE65EDD2DF63}" srcId="{C95C127A-BA48-1846-B368-795078E76049}" destId="{FDCE88E4-0919-CC42-B18D-D0FF00CAAD32}" srcOrd="0" destOrd="0" parTransId="{3180ECEB-8196-434F-B0DD-9B4939AE8667}" sibTransId="{C7A92C3D-CC10-634D-A7B6-2FEA4BE2D778}"/>
    <dgm:cxn modelId="{646F3F66-AEDA-8B43-A59C-46E3C1825940}" srcId="{8DFD0B69-97AE-9540-8507-02E28FA553E2}" destId="{C6819069-75B3-1A44-B14A-97039215A9F5}" srcOrd="2" destOrd="0" parTransId="{5AD963EE-FE9A-4D47-85FB-61F9F82313AB}" sibTransId="{C57B432A-B48F-0B42-9595-450995867578}"/>
    <dgm:cxn modelId="{8027699A-9FD8-FF47-B6CC-78E8B5922892}" type="presOf" srcId="{C95C127A-BA48-1846-B368-795078E76049}" destId="{821B8B07-C53F-2642-AC7F-E3B77B2D11BD}" srcOrd="0" destOrd="0" presId="urn:microsoft.com/office/officeart/2005/8/layout/hierarchy3"/>
    <dgm:cxn modelId="{40BE24C8-9BD8-DC49-BB3C-2B937B8DDBF3}" type="presParOf" srcId="{821B8B07-C53F-2642-AC7F-E3B77B2D11BD}" destId="{6FB435CC-726A-074D-BC24-A2C5F3FB31CE}" srcOrd="0" destOrd="0" presId="urn:microsoft.com/office/officeart/2005/8/layout/hierarchy3"/>
    <dgm:cxn modelId="{D44C2C14-31D8-E843-932F-E771F684E716}" type="presParOf" srcId="{6FB435CC-726A-074D-BC24-A2C5F3FB31CE}" destId="{FAE3E721-B49E-DB4B-9955-0CEE421DC576}" srcOrd="0" destOrd="0" presId="urn:microsoft.com/office/officeart/2005/8/layout/hierarchy3"/>
    <dgm:cxn modelId="{635A763B-2E59-3544-9FE4-510511DCA7C7}" type="presParOf" srcId="{FAE3E721-B49E-DB4B-9955-0CEE421DC576}" destId="{7B1A2CA2-2988-B942-89F8-98721E90FFF7}" srcOrd="0" destOrd="0" presId="urn:microsoft.com/office/officeart/2005/8/layout/hierarchy3"/>
    <dgm:cxn modelId="{6E843B93-2CA9-A246-9462-5EDB48F9479A}" type="presParOf" srcId="{FAE3E721-B49E-DB4B-9955-0CEE421DC576}" destId="{D66B42B1-CE2C-B844-996C-2A8EBD8BC171}" srcOrd="1" destOrd="0" presId="urn:microsoft.com/office/officeart/2005/8/layout/hierarchy3"/>
    <dgm:cxn modelId="{3E9FAED3-8BC9-044D-9B44-F2F428273A90}" type="presParOf" srcId="{6FB435CC-726A-074D-BC24-A2C5F3FB31CE}" destId="{35ECD70D-DBE4-AE4A-8383-7E694B6CA227}" srcOrd="1" destOrd="0" presId="urn:microsoft.com/office/officeart/2005/8/layout/hierarchy3"/>
    <dgm:cxn modelId="{AB43C74A-4C55-0847-8CB9-E8BA106FAA63}" type="presParOf" srcId="{35ECD70D-DBE4-AE4A-8383-7E694B6CA227}" destId="{B6032E4A-392D-4845-B7C1-16CF231078F4}" srcOrd="0" destOrd="0" presId="urn:microsoft.com/office/officeart/2005/8/layout/hierarchy3"/>
    <dgm:cxn modelId="{B959D5CB-E9E9-174F-95F9-97896F61DD46}" type="presParOf" srcId="{35ECD70D-DBE4-AE4A-8383-7E694B6CA227}" destId="{07B7ADD5-425B-BE45-B4FB-491CEBCBA4CB}" srcOrd="1" destOrd="0" presId="urn:microsoft.com/office/officeart/2005/8/layout/hierarchy3"/>
    <dgm:cxn modelId="{A69EF19B-21E6-2D43-A3F0-7215A1E71595}" type="presParOf" srcId="{35ECD70D-DBE4-AE4A-8383-7E694B6CA227}" destId="{2A7F2EDB-ADE5-DE4B-AA43-A2B1934F5AD5}" srcOrd="2" destOrd="0" presId="urn:microsoft.com/office/officeart/2005/8/layout/hierarchy3"/>
    <dgm:cxn modelId="{9A57DDF4-AEED-8948-90CD-BE36E62461D7}" type="presParOf" srcId="{35ECD70D-DBE4-AE4A-8383-7E694B6CA227}" destId="{B4C7ABE0-B667-B644-BAFC-057F6CB1C45E}" srcOrd="3" destOrd="0" presId="urn:microsoft.com/office/officeart/2005/8/layout/hierarchy3"/>
    <dgm:cxn modelId="{4DD22A78-8779-B943-9127-D581AF4C4720}" type="presParOf" srcId="{35ECD70D-DBE4-AE4A-8383-7E694B6CA227}" destId="{23AE97FC-199B-B641-AF81-8199F2F1181F}" srcOrd="4" destOrd="0" presId="urn:microsoft.com/office/officeart/2005/8/layout/hierarchy3"/>
    <dgm:cxn modelId="{57F0CFE8-78DC-CF40-9140-2BB6BA09B119}" type="presParOf" srcId="{35ECD70D-DBE4-AE4A-8383-7E694B6CA227}" destId="{ACA4FC58-B611-224C-A99D-623E8F9ED878}" srcOrd="5" destOrd="0" presId="urn:microsoft.com/office/officeart/2005/8/layout/hierarchy3"/>
    <dgm:cxn modelId="{1EA64345-0E2C-4B4E-A197-B983156B419E}" type="presParOf" srcId="{821B8B07-C53F-2642-AC7F-E3B77B2D11BD}" destId="{C5CD8C7C-3A7F-CC4B-9EC3-3747FD7021A2}" srcOrd="1" destOrd="0" presId="urn:microsoft.com/office/officeart/2005/8/layout/hierarchy3"/>
    <dgm:cxn modelId="{7A8237D4-4E9E-CD4A-B48D-C6F70A28EA76}" type="presParOf" srcId="{C5CD8C7C-3A7F-CC4B-9EC3-3747FD7021A2}" destId="{C91A7687-C837-DB45-9FB1-49F353ED9937}" srcOrd="0" destOrd="0" presId="urn:microsoft.com/office/officeart/2005/8/layout/hierarchy3"/>
    <dgm:cxn modelId="{3B0574C5-0A73-1E4D-A5D4-1B76265FCCD4}" type="presParOf" srcId="{C91A7687-C837-DB45-9FB1-49F353ED9937}" destId="{C208C331-55FD-4242-8329-990E7B690128}" srcOrd="0" destOrd="0" presId="urn:microsoft.com/office/officeart/2005/8/layout/hierarchy3"/>
    <dgm:cxn modelId="{14DB9D75-F4E5-F343-9DD0-BBAB6C0A0850}" type="presParOf" srcId="{C91A7687-C837-DB45-9FB1-49F353ED9937}" destId="{ACF30426-D844-5944-B57F-9AFD65C9F281}" srcOrd="1" destOrd="0" presId="urn:microsoft.com/office/officeart/2005/8/layout/hierarchy3"/>
    <dgm:cxn modelId="{734DACDA-9A52-3941-9472-6524DA55AAB7}" type="presParOf" srcId="{C5CD8C7C-3A7F-CC4B-9EC3-3747FD7021A2}" destId="{0E26E5E3-1B58-9B41-9B1E-02DE796C19D7}" srcOrd="1" destOrd="0" presId="urn:microsoft.com/office/officeart/2005/8/layout/hierarchy3"/>
    <dgm:cxn modelId="{FF55D210-B13D-B549-826B-3DEDCE1826C0}" type="presParOf" srcId="{0E26E5E3-1B58-9B41-9B1E-02DE796C19D7}" destId="{1BD445B8-DC0C-0B4E-AFC6-4F6E1B8D8B4A}" srcOrd="0" destOrd="0" presId="urn:microsoft.com/office/officeart/2005/8/layout/hierarchy3"/>
    <dgm:cxn modelId="{3D370394-AD81-DE47-8748-040C5ABB91B8}" type="presParOf" srcId="{0E26E5E3-1B58-9B41-9B1E-02DE796C19D7}" destId="{2BB087D9-F1FF-BA46-9ED6-A7622C1EA66F}" srcOrd="1" destOrd="0" presId="urn:microsoft.com/office/officeart/2005/8/layout/hierarchy3"/>
    <dgm:cxn modelId="{8170F808-7CA5-0043-A8DA-58AD99D6AD59}" type="presParOf" srcId="{0E26E5E3-1B58-9B41-9B1E-02DE796C19D7}" destId="{1FC3D690-1334-114D-88A9-6CB66D23C1EC}" srcOrd="2" destOrd="0" presId="urn:microsoft.com/office/officeart/2005/8/layout/hierarchy3"/>
    <dgm:cxn modelId="{A20301EF-393E-894B-936A-F0A270001F4F}" type="presParOf" srcId="{0E26E5E3-1B58-9B41-9B1E-02DE796C19D7}" destId="{C36D3BF7-122C-6249-96B3-6631BE588D23}" srcOrd="3" destOrd="0" presId="urn:microsoft.com/office/officeart/2005/8/layout/hierarchy3"/>
    <dgm:cxn modelId="{407E47F3-980B-4841-88DE-42B78F0A2A7C}" type="presParOf" srcId="{0E26E5E3-1B58-9B41-9B1E-02DE796C19D7}" destId="{5EAC2C8B-EA6F-EB49-86E1-5AEC215C1E67}" srcOrd="4" destOrd="0" presId="urn:microsoft.com/office/officeart/2005/8/layout/hierarchy3"/>
    <dgm:cxn modelId="{4B80BC5A-40E2-7146-B313-E19956F39BEB}" type="presParOf" srcId="{0E26E5E3-1B58-9B41-9B1E-02DE796C19D7}" destId="{5445EECC-ABE3-3C44-8D2A-7ECFC6B9A6A2}"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48B416-30D7-4B45-A885-52E374B21C92}" type="doc">
      <dgm:prSet loTypeId="urn:microsoft.com/office/officeart/2005/8/layout/default#1" loCatId="" qsTypeId="urn:microsoft.com/office/officeart/2005/8/quickstyle/simple4" qsCatId="simple" csTypeId="urn:microsoft.com/office/officeart/2005/8/colors/colorful4" csCatId="colorful" phldr="1"/>
      <dgm:spPr/>
      <dgm:t>
        <a:bodyPr/>
        <a:lstStyle/>
        <a:p>
          <a:endParaRPr lang="en-US"/>
        </a:p>
      </dgm:t>
    </dgm:pt>
    <dgm:pt modelId="{588C0501-C277-C646-8DBF-A734C38B27E7}">
      <dgm:prSet phldrT="[Text]"/>
      <dgm:spPr/>
      <dgm:t>
        <a:bodyPr/>
        <a:lstStyle/>
        <a:p>
          <a:r>
            <a:rPr lang="en-US" dirty="0"/>
            <a:t>13 new commitments</a:t>
          </a:r>
        </a:p>
      </dgm:t>
    </dgm:pt>
    <dgm:pt modelId="{AC603D04-0E6B-6441-837F-AE4E6098A1D7}" type="parTrans" cxnId="{CB9C3FCC-3056-E84D-96B9-9DC6FF9A2832}">
      <dgm:prSet/>
      <dgm:spPr/>
      <dgm:t>
        <a:bodyPr/>
        <a:lstStyle/>
        <a:p>
          <a:endParaRPr lang="en-US"/>
        </a:p>
      </dgm:t>
    </dgm:pt>
    <dgm:pt modelId="{FF5D90D0-E1A0-8F44-8278-51CDADC11B55}" type="sibTrans" cxnId="{CB9C3FCC-3056-E84D-96B9-9DC6FF9A2832}">
      <dgm:prSet/>
      <dgm:spPr/>
      <dgm:t>
        <a:bodyPr/>
        <a:lstStyle/>
        <a:p>
          <a:endParaRPr lang="en-US"/>
        </a:p>
      </dgm:t>
    </dgm:pt>
    <dgm:pt modelId="{8A6431E6-4FB7-744F-A3BC-FD4A5126B311}">
      <dgm:prSet phldrT="[Text]"/>
      <dgm:spPr/>
      <dgm:t>
        <a:bodyPr/>
        <a:lstStyle/>
        <a:p>
          <a:r>
            <a:rPr lang="en-US" dirty="0"/>
            <a:t>Reaffirms 2011, 2014 + 2030 Agenda</a:t>
          </a:r>
        </a:p>
      </dgm:t>
    </dgm:pt>
    <dgm:pt modelId="{E98FAC9C-5AE4-0F43-B4A9-47549480FBDF}" type="parTrans" cxnId="{90E3CF94-70DA-7045-A31E-B27B38052168}">
      <dgm:prSet/>
      <dgm:spPr/>
      <dgm:t>
        <a:bodyPr/>
        <a:lstStyle/>
        <a:p>
          <a:endParaRPr lang="en-US"/>
        </a:p>
      </dgm:t>
    </dgm:pt>
    <dgm:pt modelId="{3B105445-0CDD-4046-9577-22BF58A70150}" type="sibTrans" cxnId="{90E3CF94-70DA-7045-A31E-B27B38052168}">
      <dgm:prSet/>
      <dgm:spPr/>
      <dgm:t>
        <a:bodyPr/>
        <a:lstStyle/>
        <a:p>
          <a:endParaRPr lang="en-US"/>
        </a:p>
      </dgm:t>
    </dgm:pt>
    <dgm:pt modelId="{E7C2CB10-9F51-0746-9136-8E0A9B85C129}">
      <dgm:prSet phldrT="[Text]"/>
      <dgm:spPr/>
      <dgm:t>
        <a:bodyPr/>
        <a:lstStyle/>
        <a:p>
          <a:r>
            <a:rPr lang="en-US" dirty="0"/>
            <a:t>Strengthens role of </a:t>
          </a:r>
          <a:r>
            <a:rPr lang="en-US" dirty="0" err="1"/>
            <a:t>HoS</a:t>
          </a:r>
          <a:r>
            <a:rPr lang="en-US" dirty="0"/>
            <a:t>/G</a:t>
          </a:r>
        </a:p>
      </dgm:t>
    </dgm:pt>
    <dgm:pt modelId="{12B005F6-6A4A-0048-A767-B2EE2BB1D15B}" type="parTrans" cxnId="{76586510-A4B1-3E42-9ABD-EFF3E77FC229}">
      <dgm:prSet/>
      <dgm:spPr/>
      <dgm:t>
        <a:bodyPr/>
        <a:lstStyle/>
        <a:p>
          <a:endParaRPr lang="en-US"/>
        </a:p>
      </dgm:t>
    </dgm:pt>
    <dgm:pt modelId="{87D65F70-D503-944C-B372-02FF4EFAC189}" type="sibTrans" cxnId="{76586510-A4B1-3E42-9ABD-EFF3E77FC229}">
      <dgm:prSet/>
      <dgm:spPr/>
      <dgm:t>
        <a:bodyPr/>
        <a:lstStyle/>
        <a:p>
          <a:endParaRPr lang="en-US"/>
        </a:p>
      </dgm:t>
    </dgm:pt>
    <dgm:pt modelId="{BBAD95B6-E4A7-BA4B-AA71-99A98CF59720}">
      <dgm:prSet phldrT="[Text]"/>
      <dgm:spPr/>
      <dgm:t>
        <a:bodyPr/>
        <a:lstStyle/>
        <a:p>
          <a:r>
            <a:rPr lang="en-US" dirty="0"/>
            <a:t>Commits to a 5x5 agenda</a:t>
          </a:r>
        </a:p>
      </dgm:t>
    </dgm:pt>
    <dgm:pt modelId="{E6AAA5A5-362A-C843-953F-6A1BCCBA0B99}" type="parTrans" cxnId="{2F6C755D-A05F-7F45-930B-5615B5203F38}">
      <dgm:prSet/>
      <dgm:spPr/>
      <dgm:t>
        <a:bodyPr/>
        <a:lstStyle/>
        <a:p>
          <a:endParaRPr lang="en-US"/>
        </a:p>
      </dgm:t>
    </dgm:pt>
    <dgm:pt modelId="{422C8CF1-19E8-3545-8BDD-A5CAD1CE3D58}" type="sibTrans" cxnId="{2F6C755D-A05F-7F45-930B-5615B5203F38}">
      <dgm:prSet/>
      <dgm:spPr/>
      <dgm:t>
        <a:bodyPr/>
        <a:lstStyle/>
        <a:p>
          <a:endParaRPr lang="en-US"/>
        </a:p>
      </dgm:t>
    </dgm:pt>
    <dgm:pt modelId="{D504D925-E9F4-AF41-AD1A-BEB4AC1E7F52}">
      <dgm:prSet phldrT="[Text]"/>
      <dgm:spPr/>
      <dgm:t>
        <a:bodyPr/>
        <a:lstStyle/>
        <a:p>
          <a:r>
            <a:rPr lang="en-US" dirty="0"/>
            <a:t>Reaffirms WHO leadership</a:t>
          </a:r>
        </a:p>
      </dgm:t>
    </dgm:pt>
    <dgm:pt modelId="{6DB5885C-AD0E-DA47-A2AE-A1409E37C668}" type="parTrans" cxnId="{1360886A-FDC8-7A49-B979-CA77B3DC9B6A}">
      <dgm:prSet/>
      <dgm:spPr/>
      <dgm:t>
        <a:bodyPr/>
        <a:lstStyle/>
        <a:p>
          <a:endParaRPr lang="en-US"/>
        </a:p>
      </dgm:t>
    </dgm:pt>
    <dgm:pt modelId="{CECB22E4-EF22-624D-9BC4-B024493CD0C3}" type="sibTrans" cxnId="{1360886A-FDC8-7A49-B979-CA77B3DC9B6A}">
      <dgm:prSet/>
      <dgm:spPr/>
      <dgm:t>
        <a:bodyPr/>
        <a:lstStyle/>
        <a:p>
          <a:endParaRPr lang="en-US"/>
        </a:p>
      </dgm:t>
    </dgm:pt>
    <dgm:pt modelId="{FF32968D-227D-CB4D-8D1B-119A926CFC7F}">
      <dgm:prSet phldrT="[Text]"/>
      <dgm:spPr/>
      <dgm:t>
        <a:bodyPr/>
        <a:lstStyle/>
        <a:p>
          <a:r>
            <a:rPr lang="en-US" dirty="0"/>
            <a:t>Work with civil society + PLWNCDs</a:t>
          </a:r>
        </a:p>
      </dgm:t>
    </dgm:pt>
    <dgm:pt modelId="{3DF4EA3F-7D59-C64D-8DA5-BADF8CB88647}" type="parTrans" cxnId="{506504F7-F1EE-0343-B572-13A9542D9BF6}">
      <dgm:prSet/>
      <dgm:spPr/>
      <dgm:t>
        <a:bodyPr/>
        <a:lstStyle/>
        <a:p>
          <a:endParaRPr lang="en-US"/>
        </a:p>
      </dgm:t>
    </dgm:pt>
    <dgm:pt modelId="{710EEB71-DD15-0C48-86A1-BD94CB52C50A}" type="sibTrans" cxnId="{506504F7-F1EE-0343-B572-13A9542D9BF6}">
      <dgm:prSet/>
      <dgm:spPr/>
      <dgm:t>
        <a:bodyPr/>
        <a:lstStyle/>
        <a:p>
          <a:endParaRPr lang="en-US"/>
        </a:p>
      </dgm:t>
    </dgm:pt>
    <dgm:pt modelId="{5F24A325-2F3E-5D43-AAB0-0CF924C08C08}" type="pres">
      <dgm:prSet presAssocID="{0E48B416-30D7-4B45-A885-52E374B21C92}" presName="diagram" presStyleCnt="0">
        <dgm:presLayoutVars>
          <dgm:dir/>
          <dgm:resizeHandles val="exact"/>
        </dgm:presLayoutVars>
      </dgm:prSet>
      <dgm:spPr/>
      <dgm:t>
        <a:bodyPr/>
        <a:lstStyle/>
        <a:p>
          <a:endParaRPr lang="en-GB"/>
        </a:p>
      </dgm:t>
    </dgm:pt>
    <dgm:pt modelId="{7C6E3246-94F0-5A47-A7D0-89BC507E148E}" type="pres">
      <dgm:prSet presAssocID="{588C0501-C277-C646-8DBF-A734C38B27E7}" presName="node" presStyleLbl="node1" presStyleIdx="0" presStyleCnt="6">
        <dgm:presLayoutVars>
          <dgm:bulletEnabled val="1"/>
        </dgm:presLayoutVars>
      </dgm:prSet>
      <dgm:spPr/>
      <dgm:t>
        <a:bodyPr/>
        <a:lstStyle/>
        <a:p>
          <a:endParaRPr lang="en-GB"/>
        </a:p>
      </dgm:t>
    </dgm:pt>
    <dgm:pt modelId="{31F4F5F8-4591-7B47-A355-9CC6033AD451}" type="pres">
      <dgm:prSet presAssocID="{FF5D90D0-E1A0-8F44-8278-51CDADC11B55}" presName="sibTrans" presStyleCnt="0"/>
      <dgm:spPr/>
    </dgm:pt>
    <dgm:pt modelId="{743D9738-4276-6B46-A836-DB69A394AF81}" type="pres">
      <dgm:prSet presAssocID="{8A6431E6-4FB7-744F-A3BC-FD4A5126B311}" presName="node" presStyleLbl="node1" presStyleIdx="1" presStyleCnt="6">
        <dgm:presLayoutVars>
          <dgm:bulletEnabled val="1"/>
        </dgm:presLayoutVars>
      </dgm:prSet>
      <dgm:spPr/>
      <dgm:t>
        <a:bodyPr/>
        <a:lstStyle/>
        <a:p>
          <a:endParaRPr lang="en-GB"/>
        </a:p>
      </dgm:t>
    </dgm:pt>
    <dgm:pt modelId="{BF2187D3-8B9A-8A4F-8008-12E0D81904AA}" type="pres">
      <dgm:prSet presAssocID="{3B105445-0CDD-4046-9577-22BF58A70150}" presName="sibTrans" presStyleCnt="0"/>
      <dgm:spPr/>
    </dgm:pt>
    <dgm:pt modelId="{287B6F0C-F03C-9746-97D0-D084A7A6CA0B}" type="pres">
      <dgm:prSet presAssocID="{E7C2CB10-9F51-0746-9136-8E0A9B85C129}" presName="node" presStyleLbl="node1" presStyleIdx="2" presStyleCnt="6">
        <dgm:presLayoutVars>
          <dgm:bulletEnabled val="1"/>
        </dgm:presLayoutVars>
      </dgm:prSet>
      <dgm:spPr/>
      <dgm:t>
        <a:bodyPr/>
        <a:lstStyle/>
        <a:p>
          <a:endParaRPr lang="en-GB"/>
        </a:p>
      </dgm:t>
    </dgm:pt>
    <dgm:pt modelId="{A7EF2D44-D8B7-8C4A-A510-E08B513BB4EA}" type="pres">
      <dgm:prSet presAssocID="{87D65F70-D503-944C-B372-02FF4EFAC189}" presName="sibTrans" presStyleCnt="0"/>
      <dgm:spPr/>
    </dgm:pt>
    <dgm:pt modelId="{9EC9ADE7-B1C9-8345-980E-2FADB9F31AA2}" type="pres">
      <dgm:prSet presAssocID="{BBAD95B6-E4A7-BA4B-AA71-99A98CF59720}" presName="node" presStyleLbl="node1" presStyleIdx="3" presStyleCnt="6">
        <dgm:presLayoutVars>
          <dgm:bulletEnabled val="1"/>
        </dgm:presLayoutVars>
      </dgm:prSet>
      <dgm:spPr/>
      <dgm:t>
        <a:bodyPr/>
        <a:lstStyle/>
        <a:p>
          <a:endParaRPr lang="en-GB"/>
        </a:p>
      </dgm:t>
    </dgm:pt>
    <dgm:pt modelId="{9A4C7BDF-8596-C442-B958-04B021BE7408}" type="pres">
      <dgm:prSet presAssocID="{422C8CF1-19E8-3545-8BDD-A5CAD1CE3D58}" presName="sibTrans" presStyleCnt="0"/>
      <dgm:spPr/>
    </dgm:pt>
    <dgm:pt modelId="{6FC1053C-7823-5E42-AAF3-3C0FBFFC8BD4}" type="pres">
      <dgm:prSet presAssocID="{D504D925-E9F4-AF41-AD1A-BEB4AC1E7F52}" presName="node" presStyleLbl="node1" presStyleIdx="4" presStyleCnt="6">
        <dgm:presLayoutVars>
          <dgm:bulletEnabled val="1"/>
        </dgm:presLayoutVars>
      </dgm:prSet>
      <dgm:spPr/>
      <dgm:t>
        <a:bodyPr/>
        <a:lstStyle/>
        <a:p>
          <a:endParaRPr lang="en-GB"/>
        </a:p>
      </dgm:t>
    </dgm:pt>
    <dgm:pt modelId="{4EC07692-73F7-B743-A58C-626BC06C0898}" type="pres">
      <dgm:prSet presAssocID="{CECB22E4-EF22-624D-9BC4-B024493CD0C3}" presName="sibTrans" presStyleCnt="0"/>
      <dgm:spPr/>
    </dgm:pt>
    <dgm:pt modelId="{1157EF69-B684-D04A-9E03-890D9AFF78A2}" type="pres">
      <dgm:prSet presAssocID="{FF32968D-227D-CB4D-8D1B-119A926CFC7F}" presName="node" presStyleLbl="node1" presStyleIdx="5" presStyleCnt="6">
        <dgm:presLayoutVars>
          <dgm:bulletEnabled val="1"/>
        </dgm:presLayoutVars>
      </dgm:prSet>
      <dgm:spPr/>
      <dgm:t>
        <a:bodyPr/>
        <a:lstStyle/>
        <a:p>
          <a:endParaRPr lang="en-GB"/>
        </a:p>
      </dgm:t>
    </dgm:pt>
  </dgm:ptLst>
  <dgm:cxnLst>
    <dgm:cxn modelId="{2F6C755D-A05F-7F45-930B-5615B5203F38}" srcId="{0E48B416-30D7-4B45-A885-52E374B21C92}" destId="{BBAD95B6-E4A7-BA4B-AA71-99A98CF59720}" srcOrd="3" destOrd="0" parTransId="{E6AAA5A5-362A-C843-953F-6A1BCCBA0B99}" sibTransId="{422C8CF1-19E8-3545-8BDD-A5CAD1CE3D58}"/>
    <dgm:cxn modelId="{506504F7-F1EE-0343-B572-13A9542D9BF6}" srcId="{0E48B416-30D7-4B45-A885-52E374B21C92}" destId="{FF32968D-227D-CB4D-8D1B-119A926CFC7F}" srcOrd="5" destOrd="0" parTransId="{3DF4EA3F-7D59-C64D-8DA5-BADF8CB88647}" sibTransId="{710EEB71-DD15-0C48-86A1-BD94CB52C50A}"/>
    <dgm:cxn modelId="{2906DA62-995F-184A-B001-8222E2D99396}" type="presOf" srcId="{D504D925-E9F4-AF41-AD1A-BEB4AC1E7F52}" destId="{6FC1053C-7823-5E42-AAF3-3C0FBFFC8BD4}" srcOrd="0" destOrd="0" presId="urn:microsoft.com/office/officeart/2005/8/layout/default#1"/>
    <dgm:cxn modelId="{90E3CF94-70DA-7045-A31E-B27B38052168}" srcId="{0E48B416-30D7-4B45-A885-52E374B21C92}" destId="{8A6431E6-4FB7-744F-A3BC-FD4A5126B311}" srcOrd="1" destOrd="0" parTransId="{E98FAC9C-5AE4-0F43-B4A9-47549480FBDF}" sibTransId="{3B105445-0CDD-4046-9577-22BF58A70150}"/>
    <dgm:cxn modelId="{40E31ABF-3680-AE43-812E-CBA969CB9E98}" type="presOf" srcId="{E7C2CB10-9F51-0746-9136-8E0A9B85C129}" destId="{287B6F0C-F03C-9746-97D0-D084A7A6CA0B}" srcOrd="0" destOrd="0" presId="urn:microsoft.com/office/officeart/2005/8/layout/default#1"/>
    <dgm:cxn modelId="{51ED4CD8-CBED-FE48-963A-A81D4E554930}" type="presOf" srcId="{0E48B416-30D7-4B45-A885-52E374B21C92}" destId="{5F24A325-2F3E-5D43-AAB0-0CF924C08C08}" srcOrd="0" destOrd="0" presId="urn:microsoft.com/office/officeart/2005/8/layout/default#1"/>
    <dgm:cxn modelId="{6B9B8180-FA47-C845-991C-775F698A6447}" type="presOf" srcId="{FF32968D-227D-CB4D-8D1B-119A926CFC7F}" destId="{1157EF69-B684-D04A-9E03-890D9AFF78A2}" srcOrd="0" destOrd="0" presId="urn:microsoft.com/office/officeart/2005/8/layout/default#1"/>
    <dgm:cxn modelId="{1360886A-FDC8-7A49-B979-CA77B3DC9B6A}" srcId="{0E48B416-30D7-4B45-A885-52E374B21C92}" destId="{D504D925-E9F4-AF41-AD1A-BEB4AC1E7F52}" srcOrd="4" destOrd="0" parTransId="{6DB5885C-AD0E-DA47-A2AE-A1409E37C668}" sibTransId="{CECB22E4-EF22-624D-9BC4-B024493CD0C3}"/>
    <dgm:cxn modelId="{7D1D2956-1CD2-0646-BD3E-DF1B0D7CF5E4}" type="presOf" srcId="{BBAD95B6-E4A7-BA4B-AA71-99A98CF59720}" destId="{9EC9ADE7-B1C9-8345-980E-2FADB9F31AA2}" srcOrd="0" destOrd="0" presId="urn:microsoft.com/office/officeart/2005/8/layout/default#1"/>
    <dgm:cxn modelId="{CB9C3FCC-3056-E84D-96B9-9DC6FF9A2832}" srcId="{0E48B416-30D7-4B45-A885-52E374B21C92}" destId="{588C0501-C277-C646-8DBF-A734C38B27E7}" srcOrd="0" destOrd="0" parTransId="{AC603D04-0E6B-6441-837F-AE4E6098A1D7}" sibTransId="{FF5D90D0-E1A0-8F44-8278-51CDADC11B55}"/>
    <dgm:cxn modelId="{19BA3C26-2949-E441-8CC7-8E2074D7317A}" type="presOf" srcId="{588C0501-C277-C646-8DBF-A734C38B27E7}" destId="{7C6E3246-94F0-5A47-A7D0-89BC507E148E}" srcOrd="0" destOrd="0" presId="urn:microsoft.com/office/officeart/2005/8/layout/default#1"/>
    <dgm:cxn modelId="{BCF39228-7F8A-5E4B-A60B-6876181D2727}" type="presOf" srcId="{8A6431E6-4FB7-744F-A3BC-FD4A5126B311}" destId="{743D9738-4276-6B46-A836-DB69A394AF81}" srcOrd="0" destOrd="0" presId="urn:microsoft.com/office/officeart/2005/8/layout/default#1"/>
    <dgm:cxn modelId="{76586510-A4B1-3E42-9ABD-EFF3E77FC229}" srcId="{0E48B416-30D7-4B45-A885-52E374B21C92}" destId="{E7C2CB10-9F51-0746-9136-8E0A9B85C129}" srcOrd="2" destOrd="0" parTransId="{12B005F6-6A4A-0048-A767-B2EE2BB1D15B}" sibTransId="{87D65F70-D503-944C-B372-02FF4EFAC189}"/>
    <dgm:cxn modelId="{474E4E1C-C6A3-EB41-B091-7EF5334E9178}" type="presParOf" srcId="{5F24A325-2F3E-5D43-AAB0-0CF924C08C08}" destId="{7C6E3246-94F0-5A47-A7D0-89BC507E148E}" srcOrd="0" destOrd="0" presId="urn:microsoft.com/office/officeart/2005/8/layout/default#1"/>
    <dgm:cxn modelId="{B9206542-9447-DE48-ABF3-5EEC98F8FB9B}" type="presParOf" srcId="{5F24A325-2F3E-5D43-AAB0-0CF924C08C08}" destId="{31F4F5F8-4591-7B47-A355-9CC6033AD451}" srcOrd="1" destOrd="0" presId="urn:microsoft.com/office/officeart/2005/8/layout/default#1"/>
    <dgm:cxn modelId="{BD8F8E5C-4822-114D-9D48-84BE5211E4B2}" type="presParOf" srcId="{5F24A325-2F3E-5D43-AAB0-0CF924C08C08}" destId="{743D9738-4276-6B46-A836-DB69A394AF81}" srcOrd="2" destOrd="0" presId="urn:microsoft.com/office/officeart/2005/8/layout/default#1"/>
    <dgm:cxn modelId="{94129A10-73EC-084F-9012-08D34EDE377F}" type="presParOf" srcId="{5F24A325-2F3E-5D43-AAB0-0CF924C08C08}" destId="{BF2187D3-8B9A-8A4F-8008-12E0D81904AA}" srcOrd="3" destOrd="0" presId="urn:microsoft.com/office/officeart/2005/8/layout/default#1"/>
    <dgm:cxn modelId="{F9B3E234-1E63-1648-8C17-87DC86E0F404}" type="presParOf" srcId="{5F24A325-2F3E-5D43-AAB0-0CF924C08C08}" destId="{287B6F0C-F03C-9746-97D0-D084A7A6CA0B}" srcOrd="4" destOrd="0" presId="urn:microsoft.com/office/officeart/2005/8/layout/default#1"/>
    <dgm:cxn modelId="{AC977AB8-B50E-DD47-BD81-FA997C01E0FC}" type="presParOf" srcId="{5F24A325-2F3E-5D43-AAB0-0CF924C08C08}" destId="{A7EF2D44-D8B7-8C4A-A510-E08B513BB4EA}" srcOrd="5" destOrd="0" presId="urn:microsoft.com/office/officeart/2005/8/layout/default#1"/>
    <dgm:cxn modelId="{845B49CB-4DCD-4347-99E7-0192A0B8E7B2}" type="presParOf" srcId="{5F24A325-2F3E-5D43-AAB0-0CF924C08C08}" destId="{9EC9ADE7-B1C9-8345-980E-2FADB9F31AA2}" srcOrd="6" destOrd="0" presId="urn:microsoft.com/office/officeart/2005/8/layout/default#1"/>
    <dgm:cxn modelId="{61B88C3E-1199-5B4E-AF9E-51916CA1850C}" type="presParOf" srcId="{5F24A325-2F3E-5D43-AAB0-0CF924C08C08}" destId="{9A4C7BDF-8596-C442-B958-04B021BE7408}" srcOrd="7" destOrd="0" presId="urn:microsoft.com/office/officeart/2005/8/layout/default#1"/>
    <dgm:cxn modelId="{5E849309-8659-094F-B561-6700D2E76DB7}" type="presParOf" srcId="{5F24A325-2F3E-5D43-AAB0-0CF924C08C08}" destId="{6FC1053C-7823-5E42-AAF3-3C0FBFFC8BD4}" srcOrd="8" destOrd="0" presId="urn:microsoft.com/office/officeart/2005/8/layout/default#1"/>
    <dgm:cxn modelId="{A5162136-6AD2-2B45-8D75-5639E90A5D2D}" type="presParOf" srcId="{5F24A325-2F3E-5D43-AAB0-0CF924C08C08}" destId="{4EC07692-73F7-B743-A58C-626BC06C0898}" srcOrd="9" destOrd="0" presId="urn:microsoft.com/office/officeart/2005/8/layout/default#1"/>
    <dgm:cxn modelId="{2C3CC2DB-59EB-A94D-BD91-65F78A3F0106}" type="presParOf" srcId="{5F24A325-2F3E-5D43-AAB0-0CF924C08C08}" destId="{1157EF69-B684-D04A-9E03-890D9AFF78A2}" srcOrd="10"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A2CA2-2988-B942-89F8-98721E90FFF7}">
      <dsp:nvSpPr>
        <dsp:cNvPr id="0" name=""/>
        <dsp:cNvSpPr/>
      </dsp:nvSpPr>
      <dsp:spPr>
        <a:xfrm>
          <a:off x="887793" y="1787"/>
          <a:ext cx="2962663" cy="1115948"/>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b="0" kern="1200" dirty="0">
              <a:latin typeface="Calibri"/>
              <a:cs typeface="Calibri"/>
            </a:rPr>
            <a:t>UN General Assembly</a:t>
          </a:r>
        </a:p>
        <a:p>
          <a:pPr lvl="0" algn="ctr" defTabSz="1022350">
            <a:lnSpc>
              <a:spcPct val="90000"/>
            </a:lnSpc>
            <a:spcBef>
              <a:spcPct val="0"/>
            </a:spcBef>
            <a:spcAft>
              <a:spcPct val="35000"/>
            </a:spcAft>
          </a:pPr>
          <a:r>
            <a:rPr lang="en-US" sz="2300" i="1" kern="1200" dirty="0">
              <a:latin typeface="Calibri"/>
              <a:cs typeface="Calibri"/>
            </a:rPr>
            <a:t>Commitments</a:t>
          </a:r>
        </a:p>
      </dsp:txBody>
      <dsp:txXfrm>
        <a:off x="920478" y="34472"/>
        <a:ext cx="2897293" cy="1050578"/>
      </dsp:txXfrm>
    </dsp:sp>
    <dsp:sp modelId="{B6032E4A-392D-4845-B7C1-16CF231078F4}">
      <dsp:nvSpPr>
        <dsp:cNvPr id="0" name=""/>
        <dsp:cNvSpPr/>
      </dsp:nvSpPr>
      <dsp:spPr>
        <a:xfrm>
          <a:off x="1184059" y="1117735"/>
          <a:ext cx="296266" cy="836961"/>
        </a:xfrm>
        <a:custGeom>
          <a:avLst/>
          <a:gdLst/>
          <a:ahLst/>
          <a:cxnLst/>
          <a:rect l="0" t="0" r="0" b="0"/>
          <a:pathLst>
            <a:path>
              <a:moveTo>
                <a:pt x="0" y="0"/>
              </a:moveTo>
              <a:lnTo>
                <a:pt x="0" y="836961"/>
              </a:lnTo>
              <a:lnTo>
                <a:pt x="296266" y="836961"/>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7B7ADD5-425B-BE45-B4FB-491CEBCBA4CB}">
      <dsp:nvSpPr>
        <dsp:cNvPr id="0" name=""/>
        <dsp:cNvSpPr/>
      </dsp:nvSpPr>
      <dsp:spPr>
        <a:xfrm>
          <a:off x="1480326" y="1396722"/>
          <a:ext cx="2121408" cy="111594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a:latin typeface="Calibri"/>
              <a:cs typeface="Calibri"/>
            </a:rPr>
            <a:t>Resolutions:</a:t>
          </a:r>
        </a:p>
        <a:p>
          <a:pPr marL="114300" lvl="1" indent="-114300" algn="l" defTabSz="533400">
            <a:lnSpc>
              <a:spcPct val="90000"/>
            </a:lnSpc>
            <a:spcBef>
              <a:spcPct val="0"/>
            </a:spcBef>
            <a:spcAft>
              <a:spcPct val="15000"/>
            </a:spcAft>
            <a:buChar char="•"/>
          </a:pPr>
          <a:r>
            <a:rPr lang="en-US" sz="1200" kern="1200" dirty="0">
              <a:latin typeface="Calibri"/>
              <a:cs typeface="Calibri"/>
            </a:rPr>
            <a:t>“We, Heads of State and Government, </a:t>
          </a:r>
          <a:r>
            <a:rPr lang="en-US" sz="1200" u="sng" kern="1200" dirty="0">
              <a:latin typeface="Calibri"/>
              <a:cs typeface="Calibri"/>
            </a:rPr>
            <a:t>commit</a:t>
          </a:r>
          <a:r>
            <a:rPr lang="en-US" sz="1200" kern="1200" dirty="0">
              <a:latin typeface="Calibri"/>
              <a:cs typeface="Calibri"/>
            </a:rPr>
            <a:t> to…”</a:t>
          </a:r>
        </a:p>
      </dsp:txBody>
      <dsp:txXfrm>
        <a:off x="1513011" y="1429407"/>
        <a:ext cx="2056038" cy="1050578"/>
      </dsp:txXfrm>
    </dsp:sp>
    <dsp:sp modelId="{2A7F2EDB-ADE5-DE4B-AA43-A2B1934F5AD5}">
      <dsp:nvSpPr>
        <dsp:cNvPr id="0" name=""/>
        <dsp:cNvSpPr/>
      </dsp:nvSpPr>
      <dsp:spPr>
        <a:xfrm>
          <a:off x="1184059" y="1117735"/>
          <a:ext cx="296266" cy="2231896"/>
        </a:xfrm>
        <a:custGeom>
          <a:avLst/>
          <a:gdLst/>
          <a:ahLst/>
          <a:cxnLst/>
          <a:rect l="0" t="0" r="0" b="0"/>
          <a:pathLst>
            <a:path>
              <a:moveTo>
                <a:pt x="0" y="0"/>
              </a:moveTo>
              <a:lnTo>
                <a:pt x="0" y="2231896"/>
              </a:lnTo>
              <a:lnTo>
                <a:pt x="296266" y="2231896"/>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4C7ABE0-B667-B644-BAFC-057F6CB1C45E}">
      <dsp:nvSpPr>
        <dsp:cNvPr id="0" name=""/>
        <dsp:cNvSpPr/>
      </dsp:nvSpPr>
      <dsp:spPr>
        <a:xfrm>
          <a:off x="1480326" y="2791658"/>
          <a:ext cx="2121408" cy="111594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92954"/>
              <a:satOff val="5380"/>
              <a:lumOff val="43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a:latin typeface="Calibri"/>
              <a:cs typeface="Calibri"/>
            </a:rPr>
            <a:t>Participation: </a:t>
          </a:r>
        </a:p>
        <a:p>
          <a:pPr marL="114300" lvl="1" indent="-114300" algn="l" defTabSz="533400">
            <a:lnSpc>
              <a:spcPct val="90000"/>
            </a:lnSpc>
            <a:spcBef>
              <a:spcPct val="0"/>
            </a:spcBef>
            <a:spcAft>
              <a:spcPct val="15000"/>
            </a:spcAft>
            <a:buChar char="•"/>
          </a:pPr>
          <a:r>
            <a:rPr lang="en-US" sz="1200" kern="1200" dirty="0">
              <a:latin typeface="Calibri"/>
              <a:cs typeface="Calibri"/>
            </a:rPr>
            <a:t>Heads of State/Government</a:t>
          </a:r>
        </a:p>
        <a:p>
          <a:pPr marL="114300" lvl="1" indent="-114300" algn="l" defTabSz="533400">
            <a:lnSpc>
              <a:spcPct val="90000"/>
            </a:lnSpc>
            <a:spcBef>
              <a:spcPct val="0"/>
            </a:spcBef>
            <a:spcAft>
              <a:spcPct val="15000"/>
            </a:spcAft>
            <a:buChar char="•"/>
          </a:pPr>
          <a:r>
            <a:rPr lang="en-US" sz="1200" kern="1200" dirty="0">
              <a:latin typeface="Calibri"/>
              <a:cs typeface="Calibri"/>
            </a:rPr>
            <a:t>Ministers of Foreign Affairs</a:t>
          </a:r>
        </a:p>
        <a:p>
          <a:pPr marL="114300" lvl="1" indent="-114300" algn="l" defTabSz="533400">
            <a:lnSpc>
              <a:spcPct val="90000"/>
            </a:lnSpc>
            <a:spcBef>
              <a:spcPct val="0"/>
            </a:spcBef>
            <a:spcAft>
              <a:spcPct val="15000"/>
            </a:spcAft>
            <a:buChar char="•"/>
          </a:pPr>
          <a:r>
            <a:rPr lang="en-US" sz="1200" kern="1200" dirty="0">
              <a:latin typeface="Calibri"/>
              <a:cs typeface="Calibri"/>
            </a:rPr>
            <a:t>Ministers of Health</a:t>
          </a:r>
        </a:p>
      </dsp:txBody>
      <dsp:txXfrm>
        <a:off x="1513011" y="2824343"/>
        <a:ext cx="2056038" cy="1050578"/>
      </dsp:txXfrm>
    </dsp:sp>
    <dsp:sp modelId="{23AE97FC-199B-B641-AF81-8199F2F1181F}">
      <dsp:nvSpPr>
        <dsp:cNvPr id="0" name=""/>
        <dsp:cNvSpPr/>
      </dsp:nvSpPr>
      <dsp:spPr>
        <a:xfrm>
          <a:off x="1184059" y="1117735"/>
          <a:ext cx="296266" cy="3626831"/>
        </a:xfrm>
        <a:custGeom>
          <a:avLst/>
          <a:gdLst/>
          <a:ahLst/>
          <a:cxnLst/>
          <a:rect l="0" t="0" r="0" b="0"/>
          <a:pathLst>
            <a:path>
              <a:moveTo>
                <a:pt x="0" y="0"/>
              </a:moveTo>
              <a:lnTo>
                <a:pt x="0" y="3626831"/>
              </a:lnTo>
              <a:lnTo>
                <a:pt x="296266" y="3626831"/>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CA4FC58-B611-224C-A99D-623E8F9ED878}">
      <dsp:nvSpPr>
        <dsp:cNvPr id="0" name=""/>
        <dsp:cNvSpPr/>
      </dsp:nvSpPr>
      <dsp:spPr>
        <a:xfrm>
          <a:off x="1480326" y="4186593"/>
          <a:ext cx="2121408" cy="111594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785909"/>
              <a:satOff val="10760"/>
              <a:lumOff val="86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kern="1200" dirty="0">
              <a:latin typeface="Calibri"/>
              <a:cs typeface="Calibri"/>
            </a:rPr>
            <a:t>Primary focus on development</a:t>
          </a:r>
        </a:p>
      </dsp:txBody>
      <dsp:txXfrm>
        <a:off x="1513011" y="4219278"/>
        <a:ext cx="2056038" cy="1050578"/>
      </dsp:txXfrm>
    </dsp:sp>
    <dsp:sp modelId="{C208C331-55FD-4242-8329-990E7B690128}">
      <dsp:nvSpPr>
        <dsp:cNvPr id="0" name=""/>
        <dsp:cNvSpPr/>
      </dsp:nvSpPr>
      <dsp:spPr>
        <a:xfrm>
          <a:off x="4408431" y="1787"/>
          <a:ext cx="2954539" cy="1115948"/>
        </a:xfrm>
        <a:prstGeom prst="roundRect">
          <a:avLst>
            <a:gd name="adj" fmla="val 10000"/>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b="0" kern="1200" dirty="0">
              <a:latin typeface="Calibri"/>
              <a:cs typeface="Calibri"/>
            </a:rPr>
            <a:t>World Health Assembly</a:t>
          </a:r>
        </a:p>
        <a:p>
          <a:pPr lvl="0" algn="ctr" defTabSz="1022350">
            <a:lnSpc>
              <a:spcPct val="90000"/>
            </a:lnSpc>
            <a:spcBef>
              <a:spcPct val="0"/>
            </a:spcBef>
            <a:spcAft>
              <a:spcPct val="35000"/>
            </a:spcAft>
          </a:pPr>
          <a:r>
            <a:rPr lang="en-US" sz="2300" i="1" kern="1200" dirty="0">
              <a:latin typeface="Calibri"/>
              <a:cs typeface="Calibri"/>
            </a:rPr>
            <a:t>Guidance</a:t>
          </a:r>
        </a:p>
      </dsp:txBody>
      <dsp:txXfrm>
        <a:off x="4441116" y="34472"/>
        <a:ext cx="2889169" cy="1050578"/>
      </dsp:txXfrm>
    </dsp:sp>
    <dsp:sp modelId="{1BD445B8-DC0C-0B4E-AFC6-4F6E1B8D8B4A}">
      <dsp:nvSpPr>
        <dsp:cNvPr id="0" name=""/>
        <dsp:cNvSpPr/>
      </dsp:nvSpPr>
      <dsp:spPr>
        <a:xfrm>
          <a:off x="4703885" y="1117735"/>
          <a:ext cx="295453" cy="836961"/>
        </a:xfrm>
        <a:custGeom>
          <a:avLst/>
          <a:gdLst/>
          <a:ahLst/>
          <a:cxnLst/>
          <a:rect l="0" t="0" r="0" b="0"/>
          <a:pathLst>
            <a:path>
              <a:moveTo>
                <a:pt x="0" y="0"/>
              </a:moveTo>
              <a:lnTo>
                <a:pt x="0" y="836961"/>
              </a:lnTo>
              <a:lnTo>
                <a:pt x="295453" y="836961"/>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B087D9-F1FF-BA46-9ED6-A7622C1EA66F}">
      <dsp:nvSpPr>
        <dsp:cNvPr id="0" name=""/>
        <dsp:cNvSpPr/>
      </dsp:nvSpPr>
      <dsp:spPr>
        <a:xfrm>
          <a:off x="4999339" y="1396722"/>
          <a:ext cx="2139692" cy="111594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2678863"/>
              <a:satOff val="16139"/>
              <a:lumOff val="129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a:latin typeface="Calibri"/>
              <a:cs typeface="Calibri"/>
            </a:rPr>
            <a:t>Resolutions:</a:t>
          </a:r>
        </a:p>
        <a:p>
          <a:pPr marL="114300" lvl="1" indent="-114300" algn="l" defTabSz="533400">
            <a:lnSpc>
              <a:spcPct val="90000"/>
            </a:lnSpc>
            <a:spcBef>
              <a:spcPct val="0"/>
            </a:spcBef>
            <a:spcAft>
              <a:spcPct val="15000"/>
            </a:spcAft>
            <a:buChar char="•"/>
          </a:pPr>
          <a:r>
            <a:rPr lang="en-US" sz="1200" kern="1200" dirty="0">
              <a:latin typeface="Calibri"/>
              <a:cs typeface="Calibri"/>
            </a:rPr>
            <a:t>“We </a:t>
          </a:r>
          <a:r>
            <a:rPr lang="en-US" sz="1200" u="sng" kern="1200" dirty="0">
              <a:latin typeface="Calibri"/>
              <a:cs typeface="Calibri"/>
            </a:rPr>
            <a:t>urge</a:t>
          </a:r>
          <a:r>
            <a:rPr lang="en-US" sz="1200" kern="1200" dirty="0">
              <a:latin typeface="Calibri"/>
              <a:cs typeface="Calibri"/>
            </a:rPr>
            <a:t> Member States to…”</a:t>
          </a:r>
        </a:p>
      </dsp:txBody>
      <dsp:txXfrm>
        <a:off x="5032024" y="1429407"/>
        <a:ext cx="2074322" cy="1050578"/>
      </dsp:txXfrm>
    </dsp:sp>
    <dsp:sp modelId="{1FC3D690-1334-114D-88A9-6CB66D23C1EC}">
      <dsp:nvSpPr>
        <dsp:cNvPr id="0" name=""/>
        <dsp:cNvSpPr/>
      </dsp:nvSpPr>
      <dsp:spPr>
        <a:xfrm>
          <a:off x="4703885" y="1117735"/>
          <a:ext cx="295453" cy="2231896"/>
        </a:xfrm>
        <a:custGeom>
          <a:avLst/>
          <a:gdLst/>
          <a:ahLst/>
          <a:cxnLst/>
          <a:rect l="0" t="0" r="0" b="0"/>
          <a:pathLst>
            <a:path>
              <a:moveTo>
                <a:pt x="0" y="0"/>
              </a:moveTo>
              <a:lnTo>
                <a:pt x="0" y="2231896"/>
              </a:lnTo>
              <a:lnTo>
                <a:pt x="295453" y="2231896"/>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36D3BF7-122C-6249-96B3-6631BE588D23}">
      <dsp:nvSpPr>
        <dsp:cNvPr id="0" name=""/>
        <dsp:cNvSpPr/>
      </dsp:nvSpPr>
      <dsp:spPr>
        <a:xfrm>
          <a:off x="4999339" y="2791658"/>
          <a:ext cx="2121408" cy="111594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571817"/>
              <a:satOff val="21519"/>
              <a:lumOff val="172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a:latin typeface="Calibri"/>
              <a:cs typeface="Calibri"/>
            </a:rPr>
            <a:t>Participation:</a:t>
          </a:r>
        </a:p>
        <a:p>
          <a:pPr marL="114300" lvl="1" indent="-114300" algn="l" defTabSz="533400">
            <a:lnSpc>
              <a:spcPct val="90000"/>
            </a:lnSpc>
            <a:spcBef>
              <a:spcPct val="0"/>
            </a:spcBef>
            <a:spcAft>
              <a:spcPct val="15000"/>
            </a:spcAft>
            <a:buChar char="•"/>
          </a:pPr>
          <a:r>
            <a:rPr lang="en-US" sz="1200" kern="1200" dirty="0">
              <a:latin typeface="Calibri"/>
              <a:cs typeface="Calibri"/>
            </a:rPr>
            <a:t>Ministers of Health</a:t>
          </a:r>
        </a:p>
      </dsp:txBody>
      <dsp:txXfrm>
        <a:off x="5032024" y="2824343"/>
        <a:ext cx="2056038" cy="1050578"/>
      </dsp:txXfrm>
    </dsp:sp>
    <dsp:sp modelId="{5EAC2C8B-EA6F-EB49-86E1-5AEC215C1E67}">
      <dsp:nvSpPr>
        <dsp:cNvPr id="0" name=""/>
        <dsp:cNvSpPr/>
      </dsp:nvSpPr>
      <dsp:spPr>
        <a:xfrm>
          <a:off x="4703885" y="1117735"/>
          <a:ext cx="295453" cy="3626831"/>
        </a:xfrm>
        <a:custGeom>
          <a:avLst/>
          <a:gdLst/>
          <a:ahLst/>
          <a:cxnLst/>
          <a:rect l="0" t="0" r="0" b="0"/>
          <a:pathLst>
            <a:path>
              <a:moveTo>
                <a:pt x="0" y="0"/>
              </a:moveTo>
              <a:lnTo>
                <a:pt x="0" y="3626831"/>
              </a:lnTo>
              <a:lnTo>
                <a:pt x="295453" y="3626831"/>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45EECC-ABE3-3C44-8D2A-7ECFC6B9A6A2}">
      <dsp:nvSpPr>
        <dsp:cNvPr id="0" name=""/>
        <dsp:cNvSpPr/>
      </dsp:nvSpPr>
      <dsp:spPr>
        <a:xfrm>
          <a:off x="4999339" y="4186593"/>
          <a:ext cx="2121408" cy="111594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464771"/>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kern="1200" dirty="0">
              <a:latin typeface="Calibri"/>
              <a:cs typeface="Calibri"/>
            </a:rPr>
            <a:t>Primary focus on health</a:t>
          </a:r>
        </a:p>
      </dsp:txBody>
      <dsp:txXfrm>
        <a:off x="5032024" y="4219278"/>
        <a:ext cx="2056038" cy="1050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E3246-94F0-5A47-A7D0-89BC507E148E}">
      <dsp:nvSpPr>
        <dsp:cNvPr id="0" name=""/>
        <dsp:cNvSpPr/>
      </dsp:nvSpPr>
      <dsp:spPr>
        <a:xfrm>
          <a:off x="916483" y="1984"/>
          <a:ext cx="2030015" cy="1218009"/>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13 new commitments</a:t>
          </a:r>
        </a:p>
      </dsp:txBody>
      <dsp:txXfrm>
        <a:off x="916483" y="1984"/>
        <a:ext cx="2030015" cy="1218009"/>
      </dsp:txXfrm>
    </dsp:sp>
    <dsp:sp modelId="{743D9738-4276-6B46-A836-DB69A394AF81}">
      <dsp:nvSpPr>
        <dsp:cNvPr id="0" name=""/>
        <dsp:cNvSpPr/>
      </dsp:nvSpPr>
      <dsp:spPr>
        <a:xfrm>
          <a:off x="3149500" y="1984"/>
          <a:ext cx="2030015" cy="1218009"/>
        </a:xfrm>
        <a:prstGeom prst="rect">
          <a:avLst/>
        </a:prstGeom>
        <a:gradFill rotWithShape="0">
          <a:gsLst>
            <a:gs pos="0">
              <a:schemeClr val="accent4">
                <a:hueOff val="-892954"/>
                <a:satOff val="5380"/>
                <a:lumOff val="431"/>
                <a:alphaOff val="0"/>
                <a:tint val="100000"/>
                <a:shade val="100000"/>
                <a:satMod val="130000"/>
              </a:schemeClr>
            </a:gs>
            <a:gs pos="100000">
              <a:schemeClr val="accent4">
                <a:hueOff val="-892954"/>
                <a:satOff val="5380"/>
                <a:lumOff val="43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Reaffirms 2011, 2014 + 2030 Agenda</a:t>
          </a:r>
        </a:p>
      </dsp:txBody>
      <dsp:txXfrm>
        <a:off x="3149500" y="1984"/>
        <a:ext cx="2030015" cy="1218009"/>
      </dsp:txXfrm>
    </dsp:sp>
    <dsp:sp modelId="{287B6F0C-F03C-9746-97D0-D084A7A6CA0B}">
      <dsp:nvSpPr>
        <dsp:cNvPr id="0" name=""/>
        <dsp:cNvSpPr/>
      </dsp:nvSpPr>
      <dsp:spPr>
        <a:xfrm>
          <a:off x="916483" y="1422995"/>
          <a:ext cx="2030015" cy="1218009"/>
        </a:xfrm>
        <a:prstGeom prst="rect">
          <a:avLst/>
        </a:prstGeom>
        <a:gradFill rotWithShape="0">
          <a:gsLst>
            <a:gs pos="0">
              <a:schemeClr val="accent4">
                <a:hueOff val="-1785909"/>
                <a:satOff val="10760"/>
                <a:lumOff val="862"/>
                <a:alphaOff val="0"/>
                <a:tint val="100000"/>
                <a:shade val="100000"/>
                <a:satMod val="130000"/>
              </a:schemeClr>
            </a:gs>
            <a:gs pos="100000">
              <a:schemeClr val="accent4">
                <a:hueOff val="-1785909"/>
                <a:satOff val="10760"/>
                <a:lumOff val="86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Strengthens role of </a:t>
          </a:r>
          <a:r>
            <a:rPr lang="en-US" sz="2400" kern="1200" dirty="0" err="1"/>
            <a:t>HoS</a:t>
          </a:r>
          <a:r>
            <a:rPr lang="en-US" sz="2400" kern="1200" dirty="0"/>
            <a:t>/G</a:t>
          </a:r>
        </a:p>
      </dsp:txBody>
      <dsp:txXfrm>
        <a:off x="916483" y="1422995"/>
        <a:ext cx="2030015" cy="1218009"/>
      </dsp:txXfrm>
    </dsp:sp>
    <dsp:sp modelId="{9EC9ADE7-B1C9-8345-980E-2FADB9F31AA2}">
      <dsp:nvSpPr>
        <dsp:cNvPr id="0" name=""/>
        <dsp:cNvSpPr/>
      </dsp:nvSpPr>
      <dsp:spPr>
        <a:xfrm>
          <a:off x="3149500" y="1422995"/>
          <a:ext cx="2030015" cy="1218009"/>
        </a:xfrm>
        <a:prstGeom prst="rect">
          <a:avLst/>
        </a:prstGeom>
        <a:gradFill rotWithShape="0">
          <a:gsLst>
            <a:gs pos="0">
              <a:schemeClr val="accent4">
                <a:hueOff val="-2678863"/>
                <a:satOff val="16139"/>
                <a:lumOff val="1294"/>
                <a:alphaOff val="0"/>
                <a:tint val="100000"/>
                <a:shade val="100000"/>
                <a:satMod val="130000"/>
              </a:schemeClr>
            </a:gs>
            <a:gs pos="100000">
              <a:schemeClr val="accent4">
                <a:hueOff val="-2678863"/>
                <a:satOff val="16139"/>
                <a:lumOff val="129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Commits to a 5x5 agenda</a:t>
          </a:r>
        </a:p>
      </dsp:txBody>
      <dsp:txXfrm>
        <a:off x="3149500" y="1422995"/>
        <a:ext cx="2030015" cy="1218009"/>
      </dsp:txXfrm>
    </dsp:sp>
    <dsp:sp modelId="{6FC1053C-7823-5E42-AAF3-3C0FBFFC8BD4}">
      <dsp:nvSpPr>
        <dsp:cNvPr id="0" name=""/>
        <dsp:cNvSpPr/>
      </dsp:nvSpPr>
      <dsp:spPr>
        <a:xfrm>
          <a:off x="916483" y="2844006"/>
          <a:ext cx="2030015" cy="1218009"/>
        </a:xfrm>
        <a:prstGeom prst="rect">
          <a:avLst/>
        </a:prstGeom>
        <a:gradFill rotWithShape="0">
          <a:gsLst>
            <a:gs pos="0">
              <a:schemeClr val="accent4">
                <a:hueOff val="-3571817"/>
                <a:satOff val="21519"/>
                <a:lumOff val="1725"/>
                <a:alphaOff val="0"/>
                <a:tint val="100000"/>
                <a:shade val="100000"/>
                <a:satMod val="130000"/>
              </a:schemeClr>
            </a:gs>
            <a:gs pos="100000">
              <a:schemeClr val="accent4">
                <a:hueOff val="-3571817"/>
                <a:satOff val="21519"/>
                <a:lumOff val="172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Reaffirms WHO leadership</a:t>
          </a:r>
        </a:p>
      </dsp:txBody>
      <dsp:txXfrm>
        <a:off x="916483" y="2844006"/>
        <a:ext cx="2030015" cy="1218009"/>
      </dsp:txXfrm>
    </dsp:sp>
    <dsp:sp modelId="{1157EF69-B684-D04A-9E03-890D9AFF78A2}">
      <dsp:nvSpPr>
        <dsp:cNvPr id="0" name=""/>
        <dsp:cNvSpPr/>
      </dsp:nvSpPr>
      <dsp:spPr>
        <a:xfrm>
          <a:off x="3149500" y="2844006"/>
          <a:ext cx="2030015" cy="1218009"/>
        </a:xfrm>
        <a:prstGeom prst="rect">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Work with civil society + PLWNCDs</a:t>
          </a:r>
        </a:p>
      </dsp:txBody>
      <dsp:txXfrm>
        <a:off x="3149500" y="2844006"/>
        <a:ext cx="2030015" cy="12180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2673008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chemeClr val="dk1"/>
              </a:solidFill>
              <a:latin typeface="Calibri"/>
              <a:ea typeface="Calibri"/>
              <a:cs typeface="Calibri"/>
              <a:sym typeface="Calibri"/>
            </a:endParaRPr>
          </a:p>
        </p:txBody>
      </p:sp>
      <p:sp>
        <p:nvSpPr>
          <p:cNvPr id="262" name="Google Shape;2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dirty="0"/>
              <a:t>Keeping this context – both</a:t>
            </a:r>
            <a:r>
              <a:rPr lang="en-US" baseline="0" dirty="0"/>
              <a:t> the positives and challenges -</a:t>
            </a:r>
            <a:r>
              <a:rPr lang="en-US" dirty="0"/>
              <a:t> in mind,</a:t>
            </a:r>
            <a:r>
              <a:rPr lang="en-US" baseline="0" dirty="0"/>
              <a:t> what were the outcomes of the HLM?</a:t>
            </a:r>
            <a:endParaRPr dirty="0"/>
          </a:p>
        </p:txBody>
      </p:sp>
      <p:sp>
        <p:nvSpPr>
          <p:cNvPr id="284" name="Google Shape;28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40872ad35a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40872ad35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total of 23 Heads of State and Government,</a:t>
            </a:r>
            <a:r>
              <a:rPr lang="en-US" baseline="0" dirty="0"/>
              <a:t> 55 Ministers, and 4 Vice Ministers attended the HLM on NCDs. The Heads adopted the Declaration during the opening segment, after which the concurrent plenary and multi-stakeholder panel sessions began. 80 countries delivered statements during the plenary segments, while 30 made statements during the multistakeholder panels. In addition to the official statements made during the HLM itself, many countries made statements at other events and meetings during the UNGA week in which they addressed NCDs.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baseline="0" dirty="0"/>
              <a:t>The of the one-day HLM was as you can see here, with the opening and closing segments and the plenary sessions taking place in the same room. The plenary is where governments made general statements about the NCD response and their commitment to accelerating it, while the concurrent multi-stakeholder panels had specific themes for discussion. The theme of the morning panel was </a:t>
            </a:r>
            <a:r>
              <a:rPr lang="en-US" i="1" baseline="0" dirty="0"/>
              <a:t>Strengthening health systems and financing for the prevention and control of NCDs, on each country’s path towards achieving universal health coverage, including through sharing evidence-based best practices, scientific knowledge and lessons learned. </a:t>
            </a:r>
            <a:r>
              <a:rPr lang="en-US" i="0" baseline="0" dirty="0"/>
              <a:t>The theme of the second panel was </a:t>
            </a:r>
            <a:r>
              <a:rPr lang="en-US" i="1" baseline="0" dirty="0"/>
              <a:t>Opportunities and challenges in engaging Governments, civil society and the private sector at the global, regional and national levels to promote multisectoral partnerships for the prevention and control of NCDs and the promotion of healthy lifestyles. </a:t>
            </a:r>
          </a:p>
        </p:txBody>
      </p:sp>
    </p:spTree>
    <p:extLst>
      <p:ext uri="{BB962C8B-B14F-4D97-AF65-F5344CB8AC3E}">
        <p14:creationId xmlns:p14="http://schemas.microsoft.com/office/powerpoint/2010/main" val="2762595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40872ad35a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40872ad35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aseline="0" dirty="0" smtClean="0"/>
              <a:t>NCDA </a:t>
            </a:r>
            <a:r>
              <a:rPr lang="en-US" baseline="0" dirty="0"/>
              <a:t>has summarized all statements made by countries during the plenary segments and the panel sessions, which can be accessed via the first link at the bottom. The map to the right highlights which countries at </a:t>
            </a:r>
            <a:r>
              <a:rPr lang="en-US" baseline="0" dirty="0" err="1"/>
              <a:t>HoS</a:t>
            </a:r>
            <a:r>
              <a:rPr lang="en-US" baseline="0" dirty="0"/>
              <a:t>/G attendance at the HLM. Additional resources include the UN’s website with the full text of all Member State statements, as well as statements from civil society and other stakeholders. Of the statements from stakeholders, only a few were able to be delivered during the panel sessions, but all were encouraged to submit statements in writing.</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40872ad35a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40872ad35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Political Declaration of the third UN HLM, adopted in the opening segment, contains a total of 13 new commitments and reaffirms existing</a:t>
            </a:r>
            <a:r>
              <a:rPr lang="en-GB" baseline="0" dirty="0"/>
              <a:t> ones from 2011 and 2014, as well as those in the 2030 Agenda for Sustainable Development. You can see a few of the commitments </a:t>
            </a:r>
            <a:r>
              <a:rPr lang="en-GB" baseline="0" dirty="0" smtClean="0"/>
              <a:t>here, including working with civil society and people living with NCDs. For </a:t>
            </a:r>
            <a:r>
              <a:rPr lang="en-GB" baseline="0" dirty="0"/>
              <a:t>a summary of all commitments in the Political Declaration, please follow the link at the bottom of the slide. </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Overall, the 2018 Political Declaration is fairly unambitious and contains no new, time bound commitments for governments. Additionally, the PD establishes that the next HLM on NCDs will take place in 2025, a full seven years from this one, which is far too long a gap to review progress. We have seen the slow progress between 2014 and 2018, and a review in 2025 provides little time for governments to course-correct before the 2030 deadline of the SDGs. Additionally, 2025 is the end date for WHO’s 25x25, and the data from this will not be fully analysed or ready to report until 2026. Therefore, civil society and other stakeholders must hold governments to account to ensure that this seven year period is not one of procrastination.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smtClean="0"/>
              <a:t>The NCD Alliance and broader NCD community arrived at a set of 6 overarching</a:t>
            </a:r>
            <a:r>
              <a:rPr lang="en-US" baseline="0" dirty="0" smtClean="0"/>
              <a:t> priorities for the HLM on NCDs, following extensive consultation with the network.</a:t>
            </a:r>
          </a:p>
          <a:p>
            <a:pPr marL="158750" indent="0">
              <a:buNone/>
            </a:pPr>
            <a:endParaRPr lang="en-US" baseline="0" dirty="0" smtClean="0"/>
          </a:p>
          <a:p>
            <a:pPr marL="158750" indent="0">
              <a:buNone/>
            </a:pPr>
            <a:r>
              <a:rPr lang="en-US" baseline="0" dirty="0" smtClean="0"/>
              <a:t>Priority 1: for the first time in an NCD outcome document, the 2018 PD included language on promoting meaningful engagement of civil society and amplifying the voices of and raising awareness about people living with and affected by NCDs. </a:t>
            </a:r>
          </a:p>
          <a:p>
            <a:pPr marL="158750" indent="0">
              <a:buNone/>
            </a:pPr>
            <a:endParaRPr lang="en-US" baseline="0" dirty="0" smtClean="0"/>
          </a:p>
          <a:p>
            <a:pPr marL="158750" indent="0">
              <a:buNone/>
            </a:pPr>
            <a:r>
              <a:rPr lang="en-US" baseline="0" dirty="0" smtClean="0"/>
              <a:t>Priority 2: while governments </a:t>
            </a:r>
            <a:r>
              <a:rPr lang="en-US" baseline="0" dirty="0" err="1" smtClean="0"/>
              <a:t>recognised</a:t>
            </a:r>
            <a:r>
              <a:rPr lang="en-US" baseline="0" dirty="0" smtClean="0"/>
              <a:t> the need to increase investments for NCDs, there were no financial commitments made to back up the recognition that NCDs are seriously underfunded. </a:t>
            </a:r>
          </a:p>
          <a:p>
            <a:pPr marL="158750" indent="0">
              <a:buNone/>
            </a:pPr>
            <a:endParaRPr lang="en-US" baseline="0" dirty="0" smtClean="0"/>
          </a:p>
          <a:p>
            <a:pPr marL="158750" indent="0">
              <a:buNone/>
            </a:pPr>
            <a:r>
              <a:rPr lang="en-US" baseline="0" dirty="0" smtClean="0"/>
              <a:t>Priority 3: There are several references to addressing childhood obesity, including paragraph 12 in the PD that includes language on breastfeeding, promoting regular physical activity, and healthy environments; and paragraph 23 on implementing cost-effective and evidence-based interventions to halt the rise of overweight and obesity. </a:t>
            </a:r>
          </a:p>
          <a:p>
            <a:pPr marL="158750" indent="0">
              <a:buNone/>
            </a:pPr>
            <a:endParaRPr lang="en-US" baseline="0" dirty="0" smtClean="0"/>
          </a:p>
          <a:p>
            <a:pPr marL="158750" indent="0">
              <a:buNone/>
            </a:pPr>
            <a:r>
              <a:rPr lang="en-US" baseline="0" dirty="0" smtClean="0"/>
              <a:t>Priority 4: the PD fell far short of including language on adopting fiscal policies to promote health, and instead made weak reference to promote and implement policy, legislative and regulatory  measures, including fiscal measures, as appropriate, in paragraph 21.</a:t>
            </a:r>
          </a:p>
          <a:p>
            <a:pPr marL="158750" indent="0">
              <a:buNone/>
            </a:pPr>
            <a:endParaRPr lang="en-US" baseline="0" dirty="0" smtClean="0"/>
          </a:p>
          <a:p>
            <a:pPr marL="158750" indent="0">
              <a:buNone/>
            </a:pPr>
            <a:r>
              <a:rPr lang="en-US" baseline="0" dirty="0" smtClean="0"/>
              <a:t>Priority 5: paragraph 35 addresses strengthening and reorienting health systems towards the achievement of universal health coverage, and paragraph 36 addresses promoting increased access to affordable, safe, effective and quality medicines and diagnostics and other technologies. </a:t>
            </a:r>
          </a:p>
          <a:p>
            <a:pPr marL="158750" indent="0">
              <a:buNone/>
            </a:pPr>
            <a:endParaRPr lang="en-US" baseline="0" dirty="0" smtClean="0"/>
          </a:p>
          <a:p>
            <a:pPr marL="158750" indent="0">
              <a:buNone/>
            </a:pPr>
            <a:r>
              <a:rPr lang="en-US" baseline="0" dirty="0" smtClean="0"/>
              <a:t>Priority 6: the final priority on accountability involved embracing independent accountability. However, the text of the PD does not include language on independent accountability, and instead says to establish or strengthen transparent national accountability mechanisms. </a:t>
            </a:r>
          </a:p>
          <a:p>
            <a:pPr marL="158750" indent="0">
              <a:buNone/>
            </a:pPr>
            <a:endParaRPr lang="en-US" baseline="0" dirty="0" smtClean="0"/>
          </a:p>
          <a:p>
            <a:pPr marL="158750" indent="0">
              <a:buNone/>
            </a:pPr>
            <a:r>
              <a:rPr lang="en-US" baseline="0" dirty="0" smtClean="0"/>
              <a:t>A detailed analysis of our priority recommendations against the outcomes of the HLM, please consult the analysis we produced, available on our website. (link is on slide 19 with post-HLM resources). </a:t>
            </a:r>
            <a:endParaRPr lang="en-US" dirty="0"/>
          </a:p>
        </p:txBody>
      </p:sp>
    </p:spTree>
    <p:extLst>
      <p:ext uri="{BB962C8B-B14F-4D97-AF65-F5344CB8AC3E}">
        <p14:creationId xmlns:p14="http://schemas.microsoft.com/office/powerpoint/2010/main" val="617385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43850923c8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43850923c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Despite the seven year gap, there are some initiatives to hold governments</a:t>
            </a:r>
            <a:r>
              <a:rPr lang="en-US" baseline="0" dirty="0"/>
              <a:t> to account and ensure progress is made. At the HLM, WHO’s Director General suggested the establishment of a Presidential Coalition for NCDs, which would begin with 6-12 Heads of State and Government to champion NCDs and the tried and tested interventions that work. As part of this Coalition, Heads would likely evaluate progress against existing NCD commitments in 2023, which would provide a much-needed midpoint review.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3850923c8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43850923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One</a:t>
            </a:r>
            <a:r>
              <a:rPr lang="en-US" baseline="0" dirty="0"/>
              <a:t> of the biggest benefits of convening the third HLM on NCDs during the UN General Assembly was the high-level attendance, </a:t>
            </a:r>
            <a:r>
              <a:rPr lang="en-US" baseline="0" dirty="0" smtClean="0"/>
              <a:t>including:</a:t>
            </a:r>
          </a:p>
          <a:p>
            <a:pPr marL="0" lvl="0" indent="0" algn="l" rtl="0">
              <a:spcBef>
                <a:spcPts val="0"/>
              </a:spcBef>
              <a:spcAft>
                <a:spcPts val="0"/>
              </a:spcAft>
              <a:buFont typeface="Arial" charset="0"/>
              <a:buChar char="•"/>
            </a:pPr>
            <a:r>
              <a:rPr lang="en-US" baseline="0" dirty="0" smtClean="0"/>
              <a:t>President </a:t>
            </a:r>
            <a:r>
              <a:rPr lang="en-US" baseline="0" dirty="0" err="1"/>
              <a:t>Tabare</a:t>
            </a:r>
            <a:r>
              <a:rPr lang="en-US" baseline="0" dirty="0"/>
              <a:t> Vazquez of Uruguay, </a:t>
            </a:r>
            <a:endParaRPr lang="en-US" baseline="0" dirty="0" smtClean="0"/>
          </a:p>
          <a:p>
            <a:pPr marL="0" lvl="0" indent="0" algn="l" rtl="0">
              <a:spcBef>
                <a:spcPts val="0"/>
              </a:spcBef>
              <a:spcAft>
                <a:spcPts val="0"/>
              </a:spcAft>
              <a:buFont typeface="Arial" charset="0"/>
              <a:buChar char="•"/>
            </a:pPr>
            <a:r>
              <a:rPr lang="en-US" baseline="0" dirty="0" smtClean="0"/>
              <a:t>President </a:t>
            </a:r>
            <a:r>
              <a:rPr lang="en-US" baseline="0" dirty="0"/>
              <a:t>Thomas </a:t>
            </a:r>
            <a:r>
              <a:rPr lang="en-US" baseline="0" dirty="0" err="1"/>
              <a:t>Remengesau</a:t>
            </a:r>
            <a:r>
              <a:rPr lang="en-US" baseline="0" dirty="0"/>
              <a:t> of Palau, </a:t>
            </a:r>
            <a:endParaRPr lang="en-US" baseline="0" dirty="0" smtClean="0"/>
          </a:p>
          <a:p>
            <a:pPr marL="0" lvl="0" indent="0" algn="l" rtl="0">
              <a:spcBef>
                <a:spcPts val="0"/>
              </a:spcBef>
              <a:spcAft>
                <a:spcPts val="0"/>
              </a:spcAft>
              <a:buFont typeface="Arial" charset="0"/>
              <a:buNone/>
            </a:pPr>
            <a:endParaRPr lang="en-US" baseline="0" dirty="0" smtClean="0"/>
          </a:p>
          <a:p>
            <a:pPr marL="0" lvl="0" indent="0" algn="l" rtl="0">
              <a:spcBef>
                <a:spcPts val="0"/>
              </a:spcBef>
              <a:spcAft>
                <a:spcPts val="0"/>
              </a:spcAft>
              <a:buFont typeface="Arial" charset="0"/>
              <a:buNone/>
            </a:pPr>
            <a:r>
              <a:rPr lang="en-US" baseline="0" dirty="0" smtClean="0"/>
              <a:t>other </a:t>
            </a:r>
            <a:r>
              <a:rPr lang="en-US" baseline="0" dirty="0"/>
              <a:t>high-level persons such as </a:t>
            </a:r>
            <a:endParaRPr lang="en-US" baseline="0" dirty="0" smtClean="0"/>
          </a:p>
          <a:p>
            <a:pPr marL="0" lvl="0" indent="0" algn="l" rtl="0">
              <a:spcBef>
                <a:spcPts val="0"/>
              </a:spcBef>
              <a:spcAft>
                <a:spcPts val="0"/>
              </a:spcAft>
              <a:buFont typeface="Arial" charset="0"/>
              <a:buNone/>
            </a:pPr>
            <a:r>
              <a:rPr lang="en-US" baseline="0" dirty="0" smtClean="0"/>
              <a:t>* Princess </a:t>
            </a:r>
            <a:r>
              <a:rPr lang="en-US" baseline="0" dirty="0"/>
              <a:t>Dina Mired of Jordan, </a:t>
            </a:r>
            <a:endParaRPr lang="en-US" baseline="0" dirty="0" smtClean="0"/>
          </a:p>
          <a:p>
            <a:pPr marL="0" lvl="0" indent="0" algn="l" rtl="0">
              <a:spcBef>
                <a:spcPts val="0"/>
              </a:spcBef>
              <a:spcAft>
                <a:spcPts val="0"/>
              </a:spcAft>
              <a:buFont typeface="Arial" charset="0"/>
              <a:buChar char="•"/>
            </a:pPr>
            <a:r>
              <a:rPr lang="en-US" baseline="0" dirty="0" err="1" smtClean="0"/>
              <a:t>Zoleka</a:t>
            </a:r>
            <a:r>
              <a:rPr lang="en-US" baseline="0" dirty="0" smtClean="0"/>
              <a:t> </a:t>
            </a:r>
            <a:r>
              <a:rPr lang="en-US" baseline="0" dirty="0"/>
              <a:t>Mandela, </a:t>
            </a:r>
            <a:endParaRPr lang="en-US" baseline="0" dirty="0" smtClean="0"/>
          </a:p>
          <a:p>
            <a:pPr marL="0" lvl="0" indent="0" algn="l" rtl="0">
              <a:spcBef>
                <a:spcPts val="0"/>
              </a:spcBef>
              <a:spcAft>
                <a:spcPts val="0"/>
              </a:spcAft>
              <a:buFont typeface="Arial" charset="0"/>
              <a:buChar char="•"/>
            </a:pPr>
            <a:r>
              <a:rPr lang="en-US" baseline="0" dirty="0" smtClean="0"/>
              <a:t>Michael </a:t>
            </a:r>
            <a:r>
              <a:rPr lang="en-US" baseline="0" dirty="0"/>
              <a:t>Bloomberg. </a:t>
            </a:r>
            <a:endParaRPr lang="en-US" baseline="0" dirty="0" smtClean="0"/>
          </a:p>
          <a:p>
            <a:pPr marL="0" lvl="0" indent="0" algn="l" rtl="0">
              <a:spcBef>
                <a:spcPts val="0"/>
              </a:spcBef>
              <a:spcAft>
                <a:spcPts val="0"/>
              </a:spcAft>
              <a:buFont typeface="Arial" charset="0"/>
              <a:buChar char="•"/>
            </a:pPr>
            <a:endParaRPr lang="en-US" baseline="0" dirty="0" smtClean="0"/>
          </a:p>
          <a:p>
            <a:pPr marL="0" lvl="0" indent="0" algn="l" rtl="0">
              <a:spcBef>
                <a:spcPts val="0"/>
              </a:spcBef>
              <a:spcAft>
                <a:spcPts val="0"/>
              </a:spcAft>
              <a:buFont typeface="Arial" charset="0"/>
              <a:buNone/>
            </a:pPr>
            <a:r>
              <a:rPr lang="en-US" baseline="0" dirty="0" smtClean="0"/>
              <a:t>The </a:t>
            </a:r>
            <a:r>
              <a:rPr lang="en-US" baseline="0" dirty="0"/>
              <a:t>high-level attendance and the media attention they brought with them – both on social media and in other media outlets – helped to further elevate NCDs during a busy week.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4393949814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439394981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During the UNGA week,</a:t>
            </a:r>
            <a:r>
              <a:rPr lang="en-US" baseline="0" dirty="0"/>
              <a:t> quite a few new reports and initiatives were launched.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443463c7c3_7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443463c7c3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Finally, the NCD Alliance has prepared several </a:t>
            </a:r>
            <a:r>
              <a:rPr lang="en-US" baseline="0" dirty="0"/>
              <a:t>resources for advocates to use in their post-HLM work, as seen here.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8269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EB4D90D-E859-284B-A5C2-3945F5CC845A}" type="slidenum">
              <a:rPr lang="es-ES" smtClean="0"/>
              <a:pPr/>
              <a:t>3</a:t>
            </a:fld>
            <a:endParaRPr lang="es-ES"/>
          </a:p>
        </p:txBody>
      </p:sp>
    </p:spTree>
    <p:extLst>
      <p:ext uri="{BB962C8B-B14F-4D97-AF65-F5344CB8AC3E}">
        <p14:creationId xmlns:p14="http://schemas.microsoft.com/office/powerpoint/2010/main" val="834669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40872ad35a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40872ad35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Before we fully dive </a:t>
            </a:r>
            <a:r>
              <a:rPr lang="en-GB" baseline="0" dirty="0"/>
              <a:t>into the context of the UN HLM, it’s important to understand why holding the HLM during the UN General Assembly in September was an important advocacy point, despite there being many competing priorities during this high level week in New York.</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The main reason to hold the HLM during the high-level week of the UN General Assembly (UNGA) in New York was to ensure that NCDs were once again elevated to the highest political level, and that Heads of State and Government recommitted to action on reducing the burden of NCDs and their risk factors. While the World Health Organization remains the technical body that guides the global NCD and broader health response, the UNGA has a broader mandate to address all development-related issues. </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As you can see here, some of the main differences between UNGA and WHA include the tone of resolutions, with Member States committing to an action in UNGA resolutions, versus WHA resolutions, which serve as guidelines and suggested actions for governments to take. WHA’s main focus is on health and is attended primarily by Ministers of Health. UNGA, however, is focused on development and global issues that require international cooperation – during the high-level week, Presidents and Prime Ministers, and Ministers of Foreign Affairs attend. If there are health-related issues during UNGA meetings, Ministers of Health and other departments also attend.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dirty="0"/>
              <a:t>The</a:t>
            </a:r>
            <a:r>
              <a:rPr lang="en-GB" baseline="0" dirty="0"/>
              <a:t> first UN High-Level Meeting on NCDs took place in September 2011 during the UN General Assembly, and resulted in a Political Declaration signed by World Leaders with 22 global commitments to reduce the burden of poor health and death due to NCDs and their risk factors. Following the initial HLM, governments met in July 2014 to review progress made since 2011, and adopted an outcome document with four, time-bound commitments to accelerate action on NCDs at the national level. This review had no Heads of State or Government in attendance, and was instead attended at the ministerial level. The third and most recent HLM on NCDs took place in September 2018 and was attended by world leaders and ministers. </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ECDAB4CE-6647-41EC-8B42-6CD98D16F013}"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3190568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As mentioned before,</a:t>
            </a:r>
            <a:r>
              <a:rPr lang="en-US" baseline="0" dirty="0"/>
              <a:t> high-level meetings at the UN are important multilateral processes that elevates a technical issue normally discussed at the World Health Assembly to a political priority for discussion as a priority for international development and cooperation. </a:t>
            </a:r>
            <a:endParaRPr lang="en-US" dirty="0"/>
          </a:p>
        </p:txBody>
      </p:sp>
    </p:spTree>
    <p:extLst>
      <p:ext uri="{BB962C8B-B14F-4D97-AF65-F5344CB8AC3E}">
        <p14:creationId xmlns:p14="http://schemas.microsoft.com/office/powerpoint/2010/main" val="1924309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know that the process is as important as the actual meeting</a:t>
            </a:r>
            <a:r>
              <a:rPr lang="en-US" baseline="0" dirty="0"/>
              <a:t> itself, as it decides the date, level of participation, how stakeholders will be involved, and what the outcome will be. </a:t>
            </a:r>
            <a:r>
              <a:rPr lang="en-US" dirty="0"/>
              <a:t>The</a:t>
            </a:r>
            <a:r>
              <a:rPr lang="en-US" baseline="0" dirty="0"/>
              <a:t> structure of the one-day HLM was decided in April of 2018 by what’s called a modalities resolution, which is negotiated by Member States in New York. The modalities document decided that the HLM would be a one-day meeting in September, called for participation at the highest level possible, committed to hold an interactive stakeholder hearing, and that the outcome would be a Political Declaration. </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baseline="0" dirty="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0" baseline="0" dirty="0"/>
              <a:t>The full text of the modalities document is available via the link at the bottom of the slide.</a:t>
            </a:r>
            <a:endParaRPr lang="en-US" i="0" dirty="0"/>
          </a:p>
          <a:p>
            <a:pPr marL="158750" indent="0">
              <a:buNone/>
            </a:pPr>
            <a:endParaRPr lang="en-US" dirty="0"/>
          </a:p>
        </p:txBody>
      </p:sp>
    </p:spTree>
    <p:extLst>
      <p:ext uri="{BB962C8B-B14F-4D97-AF65-F5344CB8AC3E}">
        <p14:creationId xmlns:p14="http://schemas.microsoft.com/office/powerpoint/2010/main" val="3526667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The</a:t>
            </a:r>
            <a:r>
              <a:rPr lang="en-US" baseline="0" dirty="0"/>
              <a:t> 2018 HLM came at an interesting time in the NCD response, as global awareness of NCDs and their risk factors has increased since 2011, and many governments have implemented policies and </a:t>
            </a:r>
            <a:r>
              <a:rPr lang="en-US" baseline="0" dirty="0" err="1"/>
              <a:t>programmes</a:t>
            </a:r>
            <a:r>
              <a:rPr lang="en-US" baseline="0" dirty="0"/>
              <a:t> to reduce their burden. This HLM was also the first time NCDs were reviewed since the adoption of the Sustainable Development Goals, and was an opportunity to highlight how addressing NCDs and their risk factors will help to achieve the SDGs. And finally, civil society has grown – both in size and strength – since 2011, and is a crucial driving force in the NCD response. </a:t>
            </a:r>
            <a:endParaRPr lang="en-US" dirty="0"/>
          </a:p>
        </p:txBody>
      </p:sp>
    </p:spTree>
    <p:extLst>
      <p:ext uri="{BB962C8B-B14F-4D97-AF65-F5344CB8AC3E}">
        <p14:creationId xmlns:p14="http://schemas.microsoft.com/office/powerpoint/2010/main" val="1634247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While</a:t>
            </a:r>
            <a:r>
              <a:rPr lang="en-US" baseline="0" dirty="0"/>
              <a:t> there is greater awareness of NCDs and their risk factors, the context in which the third HLM took place also had some challenges. The latest WHO NCD Country Profile reports show that progress across the board is slow and uneven, and at the current rate, insufficient to meet the global 25x25 targets and SDG3.4. The political context that has been increasingly apparent was the lack of desire to commit to anything new or ambitious, especially if it seemed to repeat prior existing commitments. The lack of financing for NCDs remains a barrier to success, as does the absence of a people’s movement – to the general public, NCDs are still a mystery. And, unlike any other health issue, the NCD response battles with the interference of powerful and well resourced multinational companies that produce the main commercial determinants of health.</a:t>
            </a:r>
            <a:endParaRPr lang="en-US" dirty="0"/>
          </a:p>
        </p:txBody>
      </p:sp>
    </p:spTree>
    <p:extLst>
      <p:ext uri="{BB962C8B-B14F-4D97-AF65-F5344CB8AC3E}">
        <p14:creationId xmlns:p14="http://schemas.microsoft.com/office/powerpoint/2010/main" val="174348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0" name="Google Shape;70;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6" name="Google Shape;76;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0"/>
        <p:cNvGrpSpPr/>
        <p:nvPr/>
      </p:nvGrpSpPr>
      <p:grpSpPr>
        <a:xfrm>
          <a:off x="0" y="0"/>
          <a:ext cx="0" cy="0"/>
          <a:chOff x="0" y="0"/>
          <a:chExt cx="0" cy="0"/>
        </a:xfrm>
      </p:grpSpPr>
      <p:sp>
        <p:nvSpPr>
          <p:cNvPr id="81" name="Google Shape;81;p13"/>
          <p:cNvSpPr txBox="1">
            <a:spLocks noGrp="1"/>
          </p:cNvSpPr>
          <p:nvPr>
            <p:ph type="sldNum" idx="12"/>
          </p:nvPr>
        </p:nvSpPr>
        <p:spPr>
          <a:xfrm>
            <a:off x="8414290" y="6385985"/>
            <a:ext cx="272510" cy="368877"/>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1"/>
        <p:cNvGrpSpPr/>
        <p:nvPr/>
      </p:nvGrpSpPr>
      <p:grpSpPr>
        <a:xfrm>
          <a:off x="0" y="0"/>
          <a:ext cx="0" cy="0"/>
          <a:chOff x="0" y="0"/>
          <a:chExt cx="0" cy="0"/>
        </a:xfrm>
      </p:grpSpPr>
      <p:sp>
        <p:nvSpPr>
          <p:cNvPr id="22" name="Google Shape;22;p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www.un.org/en/ga/search/view_doc.asp?symbol=A/RES/73/2" TargetMode="External"/><Relationship Id="rId4" Type="http://schemas.openxmlformats.org/officeDocument/2006/relationships/hyperlink" Target="https://ncdalliance.org/file/20810-hlm-plenary-country-statement-summariesdocx" TargetMode="External"/><Relationship Id="rId5" Type="http://schemas.openxmlformats.org/officeDocument/2006/relationships/hyperlink" Target="http://papersmart.unmeetings.org/ga/73rd-session/high-level-meeting-on-non-communicable-diseases/statements/" TargetMode="External"/><Relationship Id="rId6" Type="http://schemas.openxmlformats.org/officeDocument/2006/relationships/hyperlink" Target="http://www.who.int/ncds/governance/third-un-meeting/en/" TargetMode="External"/><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9" Type="http://schemas.openxmlformats.org/officeDocument/2006/relationships/hyperlink" Target="https://enoughncds.com/summary-hlm3-commitments/" TargetMode="External"/><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9" Type="http://schemas.openxmlformats.org/officeDocument/2006/relationships/hyperlink" Target="https://ncdalliance.org/news-events/news/global-coalition-for-circulatory-health-launches-initiative" TargetMode="External"/><Relationship Id="rId20" Type="http://schemas.openxmlformats.org/officeDocument/2006/relationships/image" Target="../media/image35.jpeg"/><Relationship Id="rId21" Type="http://schemas.openxmlformats.org/officeDocument/2006/relationships/image" Target="../media/image36.png"/><Relationship Id="rId22" Type="http://schemas.openxmlformats.org/officeDocument/2006/relationships/image" Target="../media/image37.png"/><Relationship Id="rId23" Type="http://schemas.openxmlformats.org/officeDocument/2006/relationships/image" Target="../media/image38.jpeg"/><Relationship Id="rId24" Type="http://schemas.openxmlformats.org/officeDocument/2006/relationships/image" Target="../media/image39.png"/><Relationship Id="rId10" Type="http://schemas.openxmlformats.org/officeDocument/2006/relationships/hyperlink" Target="http://ht.ly/e7KH30lZ68c" TargetMode="External"/><Relationship Id="rId11" Type="http://schemas.openxmlformats.org/officeDocument/2006/relationships/hyperlink" Target="https://ncdalliance.org/news-events/news/ncd-alliance-and-resolve-to-save-lives-partner-to-eliminate-trans-fatty-acids" TargetMode="External"/><Relationship Id="rId12" Type="http://schemas.openxmlformats.org/officeDocument/2006/relationships/hyperlink" Target="https://www.healthycaribbean.org/hcc-10-year-anniversary-report/" TargetMode="External"/><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 Id="rId18" Type="http://schemas.openxmlformats.org/officeDocument/2006/relationships/image" Target="../media/image33.png"/><Relationship Id="rId19"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ncdcountdown.org/" TargetMode="External"/><Relationship Id="rId4" Type="http://schemas.openxmlformats.org/officeDocument/2006/relationships/hyperlink" Target="http://www.who.int/nmh/publications/ncd-profiles-2018/en/" TargetMode="External"/><Relationship Id="rId5" Type="http://schemas.openxmlformats.org/officeDocument/2006/relationships/hyperlink" Target="https://ncdalliance.org/resources/who-global-status-report-on-alcohol-and-health" TargetMode="External"/><Relationship Id="rId6" Type="http://schemas.openxmlformats.org/officeDocument/2006/relationships/hyperlink" Target="https://ncdalliance.org/news-events/news/who-launches-safer-alcohol-control-initiative-to-prevent-and-reduce-alcohol-related-death-and-disability" TargetMode="External"/><Relationship Id="rId7" Type="http://schemas.openxmlformats.org/officeDocument/2006/relationships/hyperlink" Target="https://ncdalliance.org/resources/trouble-brewing" TargetMode="External"/><Relationship Id="rId8" Type="http://schemas.openxmlformats.org/officeDocument/2006/relationships/hyperlink" Target="http://www.who.int/cancer/childhood-cancer/e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mailchi.mp/701fe48f49dd/announcement-first-ncd-alliance-board-for-2017-413625?e=87a336c136" TargetMode="External"/><Relationship Id="rId4" Type="http://schemas.openxmlformats.org/officeDocument/2006/relationships/hyperlink" Target="NULL" TargetMode="External"/><Relationship Id="rId5" Type="http://schemas.openxmlformats.org/officeDocument/2006/relationships/hyperlink" Target="https://ncdalliance.org/resources/ncd-alliance-analysis-of-the-2018-political-declaration-on-ncds" TargetMode="External"/><Relationship Id="rId6" Type="http://schemas.openxmlformats.org/officeDocument/2006/relationships/hyperlink" Target="https://enoughncds.com/summary-hlm3-commitments/" TargetMode="External"/><Relationship Id="rId7" Type="http://schemas.openxmlformats.org/officeDocument/2006/relationships/hyperlink" Target="https://enoughncds.com/hlm-ncds-statement/" TargetMode="External"/><Relationship Id="rId8" Type="http://schemas.openxmlformats.org/officeDocument/2006/relationships/hyperlink" Target="https://docs.google.com/document/d/1xq8rx67d9Pkcm4zKNfK8FvZVeozOKwuum1OpmchF94I/edit?usp=sharing" TargetMode="External"/><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mailchi.mp/701fe48f49dd/announcement-first-ncd-alliance-board-for-2017-413625?e=87a336c13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44"/>
          <p:cNvPicPr preferRelativeResize="0"/>
          <p:nvPr/>
        </p:nvPicPr>
        <p:blipFill rotWithShape="1">
          <a:blip r:embed="rId3">
            <a:alphaModFix/>
          </a:blip>
          <a:srcRect/>
          <a:stretch/>
        </p:blipFill>
        <p:spPr>
          <a:xfrm>
            <a:off x="0" y="0"/>
            <a:ext cx="9150350" cy="939800"/>
          </a:xfrm>
          <a:prstGeom prst="rect">
            <a:avLst/>
          </a:prstGeom>
          <a:noFill/>
          <a:ln>
            <a:noFill/>
          </a:ln>
        </p:spPr>
      </p:pic>
      <p:pic>
        <p:nvPicPr>
          <p:cNvPr id="265" name="Google Shape;265;p44"/>
          <p:cNvPicPr preferRelativeResize="0"/>
          <p:nvPr/>
        </p:nvPicPr>
        <p:blipFill rotWithShape="1">
          <a:blip r:embed="rId4">
            <a:alphaModFix/>
          </a:blip>
          <a:srcRect/>
          <a:stretch/>
        </p:blipFill>
        <p:spPr>
          <a:xfrm>
            <a:off x="493183" y="6489700"/>
            <a:ext cx="927100" cy="127000"/>
          </a:xfrm>
          <a:prstGeom prst="rect">
            <a:avLst/>
          </a:prstGeom>
          <a:noFill/>
          <a:ln>
            <a:noFill/>
          </a:ln>
        </p:spPr>
      </p:pic>
      <p:pic>
        <p:nvPicPr>
          <p:cNvPr id="266" name="Google Shape;266;p44" descr="Fondo P541.jpg"/>
          <p:cNvPicPr preferRelativeResize="0"/>
          <p:nvPr/>
        </p:nvPicPr>
        <p:blipFill rotWithShape="1">
          <a:blip r:embed="rId5">
            <a:alphaModFix/>
          </a:blip>
          <a:srcRect/>
          <a:stretch/>
        </p:blipFill>
        <p:spPr>
          <a:xfrm>
            <a:off x="-9138" y="0"/>
            <a:ext cx="9153138" cy="6858000"/>
          </a:xfrm>
          <a:prstGeom prst="rect">
            <a:avLst/>
          </a:prstGeom>
          <a:noFill/>
          <a:ln>
            <a:noFill/>
          </a:ln>
        </p:spPr>
      </p:pic>
      <p:sp>
        <p:nvSpPr>
          <p:cNvPr id="267" name="Google Shape;267;p44"/>
          <p:cNvSpPr txBox="1"/>
          <p:nvPr/>
        </p:nvSpPr>
        <p:spPr>
          <a:xfrm>
            <a:off x="217948" y="855539"/>
            <a:ext cx="7848600" cy="239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r>
              <a:rPr lang="en-US" sz="4300" b="1" dirty="0">
                <a:solidFill>
                  <a:schemeClr val="lt1"/>
                </a:solidFill>
                <a:latin typeface="Calibri"/>
                <a:ea typeface="Calibri"/>
                <a:cs typeface="Calibri"/>
                <a:sym typeface="Calibri"/>
              </a:rPr>
              <a:t>2018 UN High-Level Meeting on </a:t>
            </a:r>
            <a:r>
              <a:rPr lang="en-US" sz="4300" b="1" dirty="0" err="1">
                <a:solidFill>
                  <a:schemeClr val="lt1"/>
                </a:solidFill>
                <a:latin typeface="Calibri"/>
                <a:ea typeface="Calibri"/>
                <a:cs typeface="Calibri"/>
                <a:sym typeface="Calibri"/>
              </a:rPr>
              <a:t>Noncommunicable</a:t>
            </a:r>
            <a:r>
              <a:rPr lang="en-US" sz="4300" b="1" dirty="0">
                <a:solidFill>
                  <a:schemeClr val="lt1"/>
                </a:solidFill>
                <a:latin typeface="Calibri"/>
                <a:ea typeface="Calibri"/>
                <a:cs typeface="Calibri"/>
                <a:sym typeface="Calibri"/>
              </a:rPr>
              <a:t> Diseases</a:t>
            </a:r>
          </a:p>
          <a:p>
            <a:pPr marL="0" marR="0" lvl="0" indent="0" algn="l" rtl="0">
              <a:lnSpc>
                <a:spcPct val="100000"/>
              </a:lnSpc>
              <a:spcBef>
                <a:spcPts val="0"/>
              </a:spcBef>
              <a:spcAft>
                <a:spcPts val="0"/>
              </a:spcAft>
              <a:buClr>
                <a:srgbClr val="000000"/>
              </a:buClr>
              <a:buSzPts val="4300"/>
              <a:buFont typeface="Arial"/>
              <a:buNone/>
            </a:pPr>
            <a:r>
              <a:rPr lang="en-US" sz="4300" dirty="0">
                <a:solidFill>
                  <a:schemeClr val="lt1"/>
                </a:solidFill>
                <a:latin typeface="Calibri"/>
                <a:ea typeface="Calibri"/>
                <a:cs typeface="Calibri"/>
                <a:sym typeface="Calibri"/>
              </a:rPr>
              <a:t>27 September 2018, New York</a:t>
            </a:r>
            <a:endParaRPr sz="2400" i="0" u="none" strike="noStrike" cap="none" dirty="0">
              <a:solidFill>
                <a:schemeClr val="lt1"/>
              </a:solidFill>
              <a:latin typeface="Calibri"/>
              <a:ea typeface="Calibri"/>
              <a:cs typeface="Calibri"/>
              <a:sym typeface="Calibri"/>
            </a:endParaRPr>
          </a:p>
        </p:txBody>
      </p:sp>
      <p:pic>
        <p:nvPicPr>
          <p:cNvPr id="268" name="Google Shape;268;p44"/>
          <p:cNvPicPr preferRelativeResize="0"/>
          <p:nvPr/>
        </p:nvPicPr>
        <p:blipFill rotWithShape="1">
          <a:blip r:embed="rId6">
            <a:alphaModFix/>
          </a:blip>
          <a:srcRect/>
          <a:stretch/>
        </p:blipFill>
        <p:spPr>
          <a:xfrm>
            <a:off x="5778500" y="5702300"/>
            <a:ext cx="2908300" cy="698500"/>
          </a:xfrm>
          <a:prstGeom prst="rect">
            <a:avLst/>
          </a:prstGeom>
          <a:noFill/>
          <a:ln>
            <a:noFill/>
          </a:ln>
        </p:spPr>
      </p:pic>
      <p:sp>
        <p:nvSpPr>
          <p:cNvPr id="2" name="TextBox 1"/>
          <p:cNvSpPr txBox="1"/>
          <p:nvPr/>
        </p:nvSpPr>
        <p:spPr>
          <a:xfrm>
            <a:off x="150381" y="5765483"/>
            <a:ext cx="5397007" cy="707886"/>
          </a:xfrm>
          <a:prstGeom prst="rect">
            <a:avLst/>
          </a:prstGeom>
          <a:noFill/>
        </p:spPr>
        <p:txBody>
          <a:bodyPr wrap="square" rtlCol="0">
            <a:spAutoFit/>
          </a:bodyPr>
          <a:lstStyle/>
          <a:p>
            <a:r>
              <a:rPr lang="en-US" sz="2000" dirty="0">
                <a:solidFill>
                  <a:srgbClr val="FFFFFF"/>
                </a:solidFill>
              </a:rPr>
              <a:t>Outcomes of the t</a:t>
            </a:r>
            <a:r>
              <a:rPr lang="en-US" sz="2000" dirty="0" smtClean="0">
                <a:solidFill>
                  <a:srgbClr val="FFFFFF"/>
                </a:solidFill>
              </a:rPr>
              <a:t>hird </a:t>
            </a:r>
            <a:r>
              <a:rPr lang="en-US" sz="2000" dirty="0">
                <a:solidFill>
                  <a:srgbClr val="FFFFFF"/>
                </a:solidFill>
              </a:rPr>
              <a:t>UN HLM on NCDs</a:t>
            </a:r>
          </a:p>
          <a:p>
            <a:r>
              <a:rPr lang="en-US" sz="2000" dirty="0">
                <a:solidFill>
                  <a:srgbClr val="FFFFFF"/>
                </a:solidFill>
              </a:rPr>
              <a:t>October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47"/>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 name="CuadroTexto 5"/>
          <p:cNvSpPr txBox="1"/>
          <p:nvPr/>
        </p:nvSpPr>
        <p:spPr>
          <a:xfrm>
            <a:off x="330495" y="1222649"/>
            <a:ext cx="8813505" cy="1015663"/>
          </a:xfrm>
          <a:prstGeom prst="rect">
            <a:avLst/>
          </a:prstGeom>
          <a:noFill/>
        </p:spPr>
        <p:txBody>
          <a:bodyPr wrap="square" rtlCol="0">
            <a:spAutoFit/>
          </a:bodyPr>
          <a:lstStyle/>
          <a:p>
            <a:r>
              <a:rPr lang="es-ES_tradnl" sz="6000" b="1" dirty="0" err="1">
                <a:solidFill>
                  <a:schemeClr val="bg1">
                    <a:lumMod val="85000"/>
                  </a:schemeClr>
                </a:solidFill>
              </a:rPr>
              <a:t>The</a:t>
            </a:r>
            <a:r>
              <a:rPr lang="es-ES_tradnl" sz="6000" b="1" dirty="0">
                <a:solidFill>
                  <a:schemeClr val="bg1">
                    <a:lumMod val="85000"/>
                  </a:schemeClr>
                </a:solidFill>
              </a:rPr>
              <a:t> </a:t>
            </a:r>
            <a:r>
              <a:rPr lang="es-ES_tradnl" sz="6000" b="1" dirty="0" err="1">
                <a:solidFill>
                  <a:schemeClr val="bg1">
                    <a:lumMod val="85000"/>
                  </a:schemeClr>
                </a:solidFill>
              </a:rPr>
              <a:t>Outcomes</a:t>
            </a:r>
            <a:endParaRPr lang="es-ES_tradnl" sz="6000" b="1" dirty="0">
              <a:solidFill>
                <a:schemeClr val="bg1">
                  <a:lumMod val="8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8"/>
          <p:cNvSpPr/>
          <p:nvPr/>
        </p:nvSpPr>
        <p:spPr>
          <a:xfrm>
            <a:off x="40950" y="209525"/>
            <a:ext cx="9027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GB" sz="3600" dirty="0">
                <a:solidFill>
                  <a:schemeClr val="lt1"/>
                </a:solidFill>
                <a:latin typeface="Calibri"/>
                <a:ea typeface="Calibri"/>
                <a:cs typeface="Calibri"/>
                <a:sym typeface="Calibri"/>
              </a:rPr>
              <a:t>What happened at the 3</a:t>
            </a:r>
            <a:r>
              <a:rPr lang="en-GB" sz="3600" baseline="30000" dirty="0">
                <a:solidFill>
                  <a:schemeClr val="lt1"/>
                </a:solidFill>
                <a:latin typeface="Calibri"/>
                <a:ea typeface="Calibri"/>
                <a:cs typeface="Calibri"/>
                <a:sym typeface="Calibri"/>
              </a:rPr>
              <a:t>rd</a:t>
            </a:r>
            <a:r>
              <a:rPr lang="en-GB" sz="3600" dirty="0">
                <a:solidFill>
                  <a:schemeClr val="lt1"/>
                </a:solidFill>
                <a:latin typeface="Calibri"/>
                <a:ea typeface="Calibri"/>
                <a:cs typeface="Calibri"/>
                <a:sym typeface="Calibri"/>
              </a:rPr>
              <a:t> UN HLM on NCDs?</a:t>
            </a:r>
            <a:endParaRPr sz="3600" dirty="0">
              <a:solidFill>
                <a:schemeClr val="lt1"/>
              </a:solidFill>
              <a:latin typeface="Calibri"/>
              <a:ea typeface="Calibri"/>
              <a:cs typeface="Calibri"/>
              <a:sym typeface="Calibri"/>
            </a:endParaRPr>
          </a:p>
        </p:txBody>
      </p:sp>
      <p:sp>
        <p:nvSpPr>
          <p:cNvPr id="294" name="Google Shape;294;p48"/>
          <p:cNvSpPr/>
          <p:nvPr/>
        </p:nvSpPr>
        <p:spPr>
          <a:xfrm>
            <a:off x="343814" y="1484985"/>
            <a:ext cx="8388648" cy="4058661"/>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2400" b="1" dirty="0">
                <a:solidFill>
                  <a:srgbClr val="800000"/>
                </a:solidFill>
                <a:latin typeface="Calibri"/>
                <a:ea typeface="Calibri"/>
                <a:cs typeface="Calibri"/>
                <a:sym typeface="Calibri"/>
              </a:rPr>
              <a:t>Government attendance </a:t>
            </a:r>
            <a:endParaRPr sz="2400" b="1" dirty="0">
              <a:solidFill>
                <a:srgbClr val="800000"/>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GB" sz="2400" dirty="0">
                <a:solidFill>
                  <a:schemeClr val="dk1"/>
                </a:solidFill>
                <a:latin typeface="Calibri"/>
                <a:ea typeface="Calibri"/>
                <a:cs typeface="Calibri"/>
                <a:sym typeface="Calibri"/>
              </a:rPr>
              <a:t>Heads of State/Government: 23</a:t>
            </a:r>
            <a:endParaRPr sz="2400" dirty="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GB" sz="2400" dirty="0">
                <a:solidFill>
                  <a:schemeClr val="dk1"/>
                </a:solidFill>
                <a:latin typeface="Calibri"/>
                <a:ea typeface="Calibri"/>
                <a:cs typeface="Calibri"/>
                <a:sym typeface="Calibri"/>
              </a:rPr>
              <a:t>Ministers: 55</a:t>
            </a:r>
            <a:endParaRPr sz="2400" dirty="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GB" sz="2400" dirty="0">
                <a:solidFill>
                  <a:schemeClr val="dk1"/>
                </a:solidFill>
                <a:latin typeface="Calibri"/>
                <a:ea typeface="Calibri"/>
                <a:cs typeface="Calibri"/>
                <a:sym typeface="Calibri"/>
              </a:rPr>
              <a:t>Vice Ministers: 4  </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300" b="1" dirty="0">
              <a:solidFill>
                <a:srgbClr val="8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200" dirty="0">
              <a:solidFill>
                <a:srgbClr val="00579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2200" dirty="0">
              <a:solidFill>
                <a:srgbClr val="00579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2200" b="1" dirty="0">
              <a:solidFill>
                <a:srgbClr val="800000"/>
              </a:solidFill>
              <a:latin typeface="Calibri"/>
              <a:ea typeface="Calibri"/>
              <a:cs typeface="Calibri"/>
              <a:sym typeface="Calibri"/>
            </a:endParaRPr>
          </a:p>
        </p:txBody>
      </p:sp>
      <p:sp>
        <p:nvSpPr>
          <p:cNvPr id="296" name="Google Shape;296;p48"/>
          <p:cNvSpPr txBox="1"/>
          <p:nvPr/>
        </p:nvSpPr>
        <p:spPr>
          <a:xfrm>
            <a:off x="1584325" y="5805725"/>
            <a:ext cx="5381400" cy="5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pic>
        <p:nvPicPr>
          <p:cNvPr id="293" name="Google Shape;293;p48"/>
          <p:cNvPicPr preferRelativeResize="0"/>
          <p:nvPr/>
        </p:nvPicPr>
        <p:blipFill rotWithShape="1">
          <a:blip r:embed="rId3">
            <a:alphaModFix/>
          </a:blip>
          <a:srcRect l="1458"/>
          <a:stretch/>
        </p:blipFill>
        <p:spPr>
          <a:xfrm>
            <a:off x="298108" y="3537810"/>
            <a:ext cx="5093196" cy="2760578"/>
          </a:xfrm>
          <a:prstGeom prst="rect">
            <a:avLst/>
          </a:prstGeom>
          <a:noFill/>
          <a:ln>
            <a:noFill/>
          </a:ln>
        </p:spPr>
      </p:pic>
      <p:pic>
        <p:nvPicPr>
          <p:cNvPr id="295" name="Google Shape;295;p48"/>
          <p:cNvPicPr preferRelativeResize="0"/>
          <p:nvPr/>
        </p:nvPicPr>
        <p:blipFill>
          <a:blip r:embed="rId4">
            <a:alphaModFix/>
          </a:blip>
          <a:stretch>
            <a:fillRect/>
          </a:stretch>
        </p:blipFill>
        <p:spPr>
          <a:xfrm>
            <a:off x="4967021" y="1145636"/>
            <a:ext cx="3974700" cy="284846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2;p48"/>
          <p:cNvSpPr/>
          <p:nvPr/>
        </p:nvSpPr>
        <p:spPr>
          <a:xfrm>
            <a:off x="40950" y="209525"/>
            <a:ext cx="9027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GB" sz="3600" dirty="0">
                <a:solidFill>
                  <a:schemeClr val="lt1"/>
                </a:solidFill>
                <a:latin typeface="Calibri"/>
                <a:ea typeface="Calibri"/>
                <a:cs typeface="Calibri"/>
                <a:sym typeface="Calibri"/>
              </a:rPr>
              <a:t>Programme Structure of the UN HLM on NCDs</a:t>
            </a:r>
            <a:endParaRPr sz="3600" dirty="0">
              <a:solidFill>
                <a:schemeClr val="lt1"/>
              </a:solidFill>
              <a:latin typeface="Calibri"/>
              <a:ea typeface="Calibri"/>
              <a:cs typeface="Calibri"/>
              <a:sym typeface="Calibri"/>
            </a:endParaRPr>
          </a:p>
        </p:txBody>
      </p:sp>
      <p:sp>
        <p:nvSpPr>
          <p:cNvPr id="3" name="Rectangle 2"/>
          <p:cNvSpPr/>
          <p:nvPr/>
        </p:nvSpPr>
        <p:spPr>
          <a:xfrm>
            <a:off x="3258914" y="1199902"/>
            <a:ext cx="3358737" cy="400110"/>
          </a:xfrm>
          <a:prstGeom prst="rect">
            <a:avLst/>
          </a:prstGeom>
        </p:spPr>
        <p:txBody>
          <a:bodyPr wrap="none">
            <a:spAutoFit/>
          </a:bodyPr>
          <a:lstStyle/>
          <a:p>
            <a:pPr lvl="0">
              <a:buSzPts val="1800"/>
            </a:pPr>
            <a:r>
              <a:rPr lang="en-GB" sz="2000" b="1" dirty="0">
                <a:solidFill>
                  <a:srgbClr val="800000"/>
                </a:solidFill>
                <a:latin typeface="Calibri"/>
                <a:ea typeface="Calibri"/>
                <a:cs typeface="Calibri"/>
                <a:sym typeface="Calibri"/>
              </a:rPr>
              <a:t>Thursday, 27 September 2018</a:t>
            </a:r>
          </a:p>
        </p:txBody>
      </p:sp>
      <p:sp>
        <p:nvSpPr>
          <p:cNvPr id="4" name="Rectangle 3"/>
          <p:cNvSpPr/>
          <p:nvPr/>
        </p:nvSpPr>
        <p:spPr>
          <a:xfrm>
            <a:off x="2281806" y="1682881"/>
            <a:ext cx="5141806" cy="691737"/>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Opening Segment</a:t>
            </a:r>
          </a:p>
        </p:txBody>
      </p:sp>
      <p:sp>
        <p:nvSpPr>
          <p:cNvPr id="5" name="Rectangle 4"/>
          <p:cNvSpPr/>
          <p:nvPr/>
        </p:nvSpPr>
        <p:spPr>
          <a:xfrm>
            <a:off x="2269009" y="3487188"/>
            <a:ext cx="5141806" cy="69173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Lunch break</a:t>
            </a:r>
          </a:p>
        </p:txBody>
      </p:sp>
      <p:sp>
        <p:nvSpPr>
          <p:cNvPr id="6" name="Rectangle 5"/>
          <p:cNvSpPr/>
          <p:nvPr/>
        </p:nvSpPr>
        <p:spPr>
          <a:xfrm>
            <a:off x="2256209" y="5281173"/>
            <a:ext cx="5141806" cy="691737"/>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Closing Segment</a:t>
            </a:r>
          </a:p>
        </p:txBody>
      </p:sp>
      <p:sp>
        <p:nvSpPr>
          <p:cNvPr id="7" name="Rectangle 6"/>
          <p:cNvSpPr/>
          <p:nvPr/>
        </p:nvSpPr>
        <p:spPr>
          <a:xfrm>
            <a:off x="2281805" y="2467537"/>
            <a:ext cx="2529603" cy="939523"/>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Plenary</a:t>
            </a:r>
          </a:p>
        </p:txBody>
      </p:sp>
      <p:sp>
        <p:nvSpPr>
          <p:cNvPr id="8" name="Rectangle 7"/>
          <p:cNvSpPr/>
          <p:nvPr/>
        </p:nvSpPr>
        <p:spPr>
          <a:xfrm>
            <a:off x="4881209" y="2454746"/>
            <a:ext cx="2529603" cy="939523"/>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Multi-stakeholder panel 1</a:t>
            </a:r>
          </a:p>
        </p:txBody>
      </p:sp>
      <p:sp>
        <p:nvSpPr>
          <p:cNvPr id="9" name="Rectangle 8"/>
          <p:cNvSpPr/>
          <p:nvPr/>
        </p:nvSpPr>
        <p:spPr>
          <a:xfrm>
            <a:off x="4883683" y="4274311"/>
            <a:ext cx="2529603" cy="939523"/>
          </a:xfrm>
          <a:prstGeom prst="rect">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Multi-stakeholder panel 2</a:t>
            </a:r>
          </a:p>
        </p:txBody>
      </p:sp>
      <p:sp>
        <p:nvSpPr>
          <p:cNvPr id="10" name="Rectangle 9"/>
          <p:cNvSpPr/>
          <p:nvPr/>
        </p:nvSpPr>
        <p:spPr>
          <a:xfrm>
            <a:off x="2269006" y="4271844"/>
            <a:ext cx="2529603" cy="939523"/>
          </a:xfrm>
          <a:prstGeom prst="rect">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Plenary</a:t>
            </a:r>
          </a:p>
        </p:txBody>
      </p:sp>
      <p:sp>
        <p:nvSpPr>
          <p:cNvPr id="11" name="TextBox 10"/>
          <p:cNvSpPr txBox="1"/>
          <p:nvPr/>
        </p:nvSpPr>
        <p:spPr>
          <a:xfrm>
            <a:off x="815667" y="1868721"/>
            <a:ext cx="1455813" cy="307777"/>
          </a:xfrm>
          <a:prstGeom prst="rect">
            <a:avLst/>
          </a:prstGeom>
          <a:noFill/>
        </p:spPr>
        <p:txBody>
          <a:bodyPr wrap="square" rtlCol="0">
            <a:spAutoFit/>
          </a:bodyPr>
          <a:lstStyle/>
          <a:p>
            <a:r>
              <a:rPr lang="en-US" dirty="0"/>
              <a:t>10:00 – 11:00</a:t>
            </a:r>
          </a:p>
        </p:txBody>
      </p:sp>
      <p:sp>
        <p:nvSpPr>
          <p:cNvPr id="12" name="TextBox 11"/>
          <p:cNvSpPr txBox="1"/>
          <p:nvPr/>
        </p:nvSpPr>
        <p:spPr>
          <a:xfrm>
            <a:off x="792545" y="3683354"/>
            <a:ext cx="1455813" cy="307777"/>
          </a:xfrm>
          <a:prstGeom prst="rect">
            <a:avLst/>
          </a:prstGeom>
          <a:noFill/>
        </p:spPr>
        <p:txBody>
          <a:bodyPr wrap="square" rtlCol="0">
            <a:spAutoFit/>
          </a:bodyPr>
          <a:lstStyle/>
          <a:p>
            <a:r>
              <a:rPr lang="en-US" dirty="0"/>
              <a:t>13:00 – 15:00</a:t>
            </a:r>
          </a:p>
        </p:txBody>
      </p:sp>
      <p:sp>
        <p:nvSpPr>
          <p:cNvPr id="13" name="TextBox 12"/>
          <p:cNvSpPr txBox="1"/>
          <p:nvPr/>
        </p:nvSpPr>
        <p:spPr>
          <a:xfrm>
            <a:off x="800396" y="4610086"/>
            <a:ext cx="1455813" cy="307777"/>
          </a:xfrm>
          <a:prstGeom prst="rect">
            <a:avLst/>
          </a:prstGeom>
          <a:noFill/>
        </p:spPr>
        <p:txBody>
          <a:bodyPr wrap="square" rtlCol="0">
            <a:spAutoFit/>
          </a:bodyPr>
          <a:lstStyle/>
          <a:p>
            <a:r>
              <a:rPr lang="en-US" dirty="0"/>
              <a:t>15:00 – 17:00</a:t>
            </a:r>
          </a:p>
        </p:txBody>
      </p:sp>
      <p:sp>
        <p:nvSpPr>
          <p:cNvPr id="14" name="TextBox 13"/>
          <p:cNvSpPr txBox="1"/>
          <p:nvPr/>
        </p:nvSpPr>
        <p:spPr>
          <a:xfrm>
            <a:off x="818572" y="5485195"/>
            <a:ext cx="1455813" cy="307777"/>
          </a:xfrm>
          <a:prstGeom prst="rect">
            <a:avLst/>
          </a:prstGeom>
          <a:noFill/>
        </p:spPr>
        <p:txBody>
          <a:bodyPr wrap="square" rtlCol="0">
            <a:spAutoFit/>
          </a:bodyPr>
          <a:lstStyle/>
          <a:p>
            <a:r>
              <a:rPr lang="en-US" dirty="0"/>
              <a:t>17:00 – 18:00</a:t>
            </a:r>
          </a:p>
        </p:txBody>
      </p:sp>
      <p:sp>
        <p:nvSpPr>
          <p:cNvPr id="15" name="TextBox 14"/>
          <p:cNvSpPr txBox="1"/>
          <p:nvPr/>
        </p:nvSpPr>
        <p:spPr>
          <a:xfrm>
            <a:off x="813195" y="2774804"/>
            <a:ext cx="1455813" cy="307777"/>
          </a:xfrm>
          <a:prstGeom prst="rect">
            <a:avLst/>
          </a:prstGeom>
          <a:noFill/>
        </p:spPr>
        <p:txBody>
          <a:bodyPr wrap="square" rtlCol="0">
            <a:spAutoFit/>
          </a:bodyPr>
          <a:lstStyle/>
          <a:p>
            <a:r>
              <a:rPr lang="en-US" dirty="0"/>
              <a:t>11:00 – 13:00</a:t>
            </a:r>
          </a:p>
        </p:txBody>
      </p:sp>
    </p:spTree>
    <p:extLst>
      <p:ext uri="{BB962C8B-B14F-4D97-AF65-F5344CB8AC3E}">
        <p14:creationId xmlns:p14="http://schemas.microsoft.com/office/powerpoint/2010/main" val="3144645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8"/>
          <p:cNvSpPr/>
          <p:nvPr/>
        </p:nvSpPr>
        <p:spPr>
          <a:xfrm>
            <a:off x="40950" y="209525"/>
            <a:ext cx="9027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GB" sz="3600" dirty="0">
                <a:solidFill>
                  <a:schemeClr val="lt1"/>
                </a:solidFill>
                <a:latin typeface="Calibri"/>
                <a:ea typeface="Calibri"/>
                <a:cs typeface="Calibri"/>
                <a:sym typeface="Calibri"/>
              </a:rPr>
              <a:t>What happened at the 3</a:t>
            </a:r>
            <a:r>
              <a:rPr lang="en-GB" sz="3600" baseline="30000" dirty="0">
                <a:solidFill>
                  <a:schemeClr val="lt1"/>
                </a:solidFill>
                <a:latin typeface="Calibri"/>
                <a:ea typeface="Calibri"/>
                <a:cs typeface="Calibri"/>
                <a:sym typeface="Calibri"/>
              </a:rPr>
              <a:t>rd</a:t>
            </a:r>
            <a:r>
              <a:rPr lang="en-GB" sz="3600" dirty="0">
                <a:solidFill>
                  <a:schemeClr val="lt1"/>
                </a:solidFill>
                <a:latin typeface="Calibri"/>
                <a:ea typeface="Calibri"/>
                <a:cs typeface="Calibri"/>
                <a:sym typeface="Calibri"/>
              </a:rPr>
              <a:t> UN HLM on NCDs?</a:t>
            </a:r>
            <a:endParaRPr sz="3600" dirty="0">
              <a:solidFill>
                <a:schemeClr val="lt1"/>
              </a:solidFill>
              <a:latin typeface="Calibri"/>
              <a:ea typeface="Calibri"/>
              <a:cs typeface="Calibri"/>
              <a:sym typeface="Calibri"/>
            </a:endParaRPr>
          </a:p>
        </p:txBody>
      </p:sp>
      <p:sp>
        <p:nvSpPr>
          <p:cNvPr id="294" name="Google Shape;294;p48"/>
          <p:cNvSpPr/>
          <p:nvPr/>
        </p:nvSpPr>
        <p:spPr>
          <a:xfrm>
            <a:off x="166166" y="925886"/>
            <a:ext cx="8712600" cy="45885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300" b="1" dirty="0">
              <a:solidFill>
                <a:srgbClr val="8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2300" b="1" dirty="0">
                <a:solidFill>
                  <a:srgbClr val="800000"/>
                </a:solidFill>
                <a:latin typeface="Calibri"/>
                <a:ea typeface="Calibri"/>
                <a:cs typeface="Calibri"/>
                <a:sym typeface="Calibri"/>
              </a:rPr>
              <a:t>Political Declaration</a:t>
            </a:r>
            <a:endParaRPr sz="2300" b="1" dirty="0">
              <a:solidFill>
                <a:srgbClr val="800000"/>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GB" sz="2200" u="sng" dirty="0">
                <a:solidFill>
                  <a:schemeClr val="hlink"/>
                </a:solidFill>
                <a:latin typeface="Calibri"/>
                <a:ea typeface="Calibri"/>
                <a:cs typeface="Calibri"/>
                <a:sym typeface="Calibri"/>
                <a:hlinkClick r:id="rId3"/>
              </a:rPr>
              <a:t>Adopted </a:t>
            </a:r>
            <a:r>
              <a:rPr lang="en-GB" sz="2200" dirty="0">
                <a:solidFill>
                  <a:schemeClr val="dk1"/>
                </a:solidFill>
                <a:latin typeface="Calibri"/>
                <a:ea typeface="Calibri"/>
                <a:cs typeface="Calibri"/>
                <a:sym typeface="Calibri"/>
              </a:rPr>
              <a:t>during opening segment </a:t>
            </a:r>
            <a:endParaRPr sz="2200" dirty="0">
              <a:solidFill>
                <a:schemeClr val="dk1"/>
              </a:solidFill>
              <a:latin typeface="Calibri"/>
              <a:ea typeface="Calibri"/>
              <a:cs typeface="Calibri"/>
              <a:sym typeface="Calibri"/>
            </a:endParaRPr>
          </a:p>
          <a:p>
            <a:pPr marL="457200" lvl="0" indent="0" algn="l" rtl="0">
              <a:spcBef>
                <a:spcPts val="0"/>
              </a:spcBef>
              <a:spcAft>
                <a:spcPts val="0"/>
              </a:spcAft>
              <a:buNone/>
            </a:pPr>
            <a:endParaRPr sz="2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2300" b="1" dirty="0">
                <a:solidFill>
                  <a:srgbClr val="800000"/>
                </a:solidFill>
                <a:latin typeface="Calibri"/>
                <a:ea typeface="Calibri"/>
                <a:cs typeface="Calibri"/>
                <a:sym typeface="Calibri"/>
              </a:rPr>
              <a:t>Country statements at the HLM</a:t>
            </a:r>
            <a:endParaRPr sz="2300" dirty="0">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GB" sz="2200" dirty="0">
                <a:latin typeface="Calibri"/>
                <a:ea typeface="Calibri"/>
                <a:cs typeface="Calibri"/>
                <a:sym typeface="Calibri"/>
              </a:rPr>
              <a:t>A total of 80 countries delivered statements during the plenary segments</a:t>
            </a:r>
            <a:endParaRPr sz="2200" dirty="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GB" sz="2200" dirty="0">
                <a:solidFill>
                  <a:schemeClr val="dk1"/>
                </a:solidFill>
                <a:latin typeface="Calibri"/>
                <a:ea typeface="Calibri"/>
                <a:cs typeface="Calibri"/>
                <a:sym typeface="Calibri"/>
              </a:rPr>
              <a:t>30 countries made statements during the two multistakeholder panel sessions</a:t>
            </a:r>
            <a:endParaRPr sz="2200" dirty="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GB" sz="2200" dirty="0">
                <a:solidFill>
                  <a:schemeClr val="dk1"/>
                </a:solidFill>
                <a:latin typeface="Calibri"/>
                <a:ea typeface="Calibri"/>
                <a:cs typeface="Calibri"/>
                <a:sym typeface="Calibri"/>
              </a:rPr>
              <a:t>Additional statements made during various side events</a:t>
            </a:r>
            <a:endParaRPr sz="2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200" dirty="0">
              <a:solidFill>
                <a:srgbClr val="00579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2200" dirty="0">
              <a:solidFill>
                <a:srgbClr val="00579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2200" b="1" dirty="0">
              <a:solidFill>
                <a:srgbClr val="800000"/>
              </a:solidFill>
              <a:latin typeface="Calibri"/>
              <a:ea typeface="Calibri"/>
              <a:cs typeface="Calibri"/>
              <a:sym typeface="Calibri"/>
            </a:endParaRPr>
          </a:p>
        </p:txBody>
      </p:sp>
      <p:sp>
        <p:nvSpPr>
          <p:cNvPr id="296" name="Google Shape;296;p48"/>
          <p:cNvSpPr txBox="1"/>
          <p:nvPr/>
        </p:nvSpPr>
        <p:spPr>
          <a:xfrm>
            <a:off x="333426" y="4642608"/>
            <a:ext cx="6667220" cy="131927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400" b="1" dirty="0">
                <a:solidFill>
                  <a:srgbClr val="800000"/>
                </a:solidFill>
                <a:latin typeface="Calibri"/>
                <a:ea typeface="Calibri"/>
                <a:cs typeface="Calibri"/>
                <a:sym typeface="Calibri"/>
              </a:rPr>
              <a:t>A summary of MS statements is available </a:t>
            </a:r>
            <a:r>
              <a:rPr lang="en-GB" sz="2400" b="1" u="sng" dirty="0">
                <a:solidFill>
                  <a:schemeClr val="hlink"/>
                </a:solidFill>
                <a:latin typeface="Calibri"/>
                <a:ea typeface="Calibri"/>
                <a:cs typeface="Calibri"/>
                <a:sym typeface="Calibri"/>
                <a:hlinkClick r:id="rId4"/>
              </a:rPr>
              <a:t>here</a:t>
            </a:r>
            <a:endParaRPr sz="2400" b="1" dirty="0">
              <a:solidFill>
                <a:srgbClr val="800000"/>
              </a:solidFill>
              <a:latin typeface="Calibri"/>
              <a:ea typeface="Calibri"/>
              <a:cs typeface="Calibri"/>
              <a:sym typeface="Calibri"/>
            </a:endParaRPr>
          </a:p>
          <a:p>
            <a:pPr marL="0" lvl="0" indent="0" rtl="0">
              <a:spcBef>
                <a:spcPts val="0"/>
              </a:spcBef>
              <a:spcAft>
                <a:spcPts val="0"/>
              </a:spcAft>
              <a:buNone/>
            </a:pPr>
            <a:r>
              <a:rPr lang="en-GB" sz="2400" b="1" dirty="0">
                <a:solidFill>
                  <a:srgbClr val="800000"/>
                </a:solidFill>
                <a:latin typeface="Calibri"/>
                <a:ea typeface="Calibri"/>
                <a:cs typeface="Calibri"/>
                <a:sym typeface="Calibri"/>
              </a:rPr>
              <a:t>All MS statements are available </a:t>
            </a:r>
            <a:r>
              <a:rPr lang="en-GB" sz="2400" b="1" u="sng" dirty="0">
                <a:solidFill>
                  <a:schemeClr val="hlink"/>
                </a:solidFill>
                <a:latin typeface="Calibri"/>
                <a:ea typeface="Calibri"/>
                <a:cs typeface="Calibri"/>
                <a:sym typeface="Calibri"/>
                <a:hlinkClick r:id="rId5"/>
              </a:rPr>
              <a:t>here</a:t>
            </a:r>
            <a:endParaRPr sz="2400" b="1" dirty="0">
              <a:solidFill>
                <a:srgbClr val="800000"/>
              </a:solidFill>
              <a:latin typeface="Calibri"/>
              <a:ea typeface="Calibri"/>
              <a:cs typeface="Calibri"/>
              <a:sym typeface="Calibri"/>
            </a:endParaRPr>
          </a:p>
          <a:p>
            <a:pPr marL="0" lvl="0" indent="0" rtl="0">
              <a:spcBef>
                <a:spcPts val="0"/>
              </a:spcBef>
              <a:spcAft>
                <a:spcPts val="0"/>
              </a:spcAft>
              <a:buNone/>
            </a:pPr>
            <a:r>
              <a:rPr lang="en-GB" sz="2400" b="1" dirty="0">
                <a:solidFill>
                  <a:srgbClr val="800000"/>
                </a:solidFill>
                <a:latin typeface="Calibri"/>
                <a:ea typeface="Calibri"/>
                <a:cs typeface="Calibri"/>
                <a:sym typeface="Calibri"/>
              </a:rPr>
              <a:t>All stakeholder statements available </a:t>
            </a:r>
            <a:r>
              <a:rPr lang="en-GB" sz="2400" b="1" u="sng" dirty="0">
                <a:solidFill>
                  <a:schemeClr val="hlink"/>
                </a:solidFill>
                <a:latin typeface="Calibri"/>
                <a:ea typeface="Calibri"/>
                <a:cs typeface="Calibri"/>
                <a:sym typeface="Calibri"/>
                <a:hlinkClick r:id="rId6"/>
              </a:rPr>
              <a:t>here</a:t>
            </a:r>
            <a:endParaRPr sz="2400" b="1" dirty="0">
              <a:solidFill>
                <a:srgbClr val="800000"/>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8"/>
          <p:cNvSpPr/>
          <p:nvPr/>
        </p:nvSpPr>
        <p:spPr>
          <a:xfrm>
            <a:off x="40950" y="168229"/>
            <a:ext cx="9027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GB" sz="3600" dirty="0">
                <a:solidFill>
                  <a:schemeClr val="lt1"/>
                </a:solidFill>
                <a:latin typeface="Calibri"/>
                <a:ea typeface="Calibri"/>
                <a:cs typeface="Calibri"/>
                <a:sym typeface="Calibri"/>
              </a:rPr>
              <a:t>The 2018 Political Declaration on NCDs</a:t>
            </a:r>
            <a:endParaRPr sz="3600" dirty="0">
              <a:solidFill>
                <a:schemeClr val="lt1"/>
              </a:solidFill>
              <a:latin typeface="Calibri"/>
              <a:ea typeface="Calibri"/>
              <a:cs typeface="Calibri"/>
              <a:sym typeface="Calibri"/>
            </a:endParaRPr>
          </a:p>
        </p:txBody>
      </p:sp>
      <p:pic>
        <p:nvPicPr>
          <p:cNvPr id="7" name="Picture 2">
            <a:extLst>
              <a:ext uri="{FF2B5EF4-FFF2-40B4-BE49-F238E27FC236}">
                <a16:creationId xmlns="" xmlns:a16="http://schemas.microsoft.com/office/drawing/2014/main" id="{27F0ED83-BFBB-4F91-A9E2-46F63DDB79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3769" y="1081168"/>
            <a:ext cx="3663499" cy="4880458"/>
          </a:xfrm>
          <a:prstGeom prst="rect">
            <a:avLst/>
          </a:prstGeom>
          <a:ln>
            <a:solidFill>
              <a:schemeClr val="tx1">
                <a:lumMod val="50000"/>
                <a:lumOff val="50000"/>
              </a:schemeClr>
            </a:solidFill>
          </a:ln>
          <a:effectLst>
            <a:outerShdw blurRad="292100" dist="139700" dir="2700000" algn="tl" rotWithShape="0">
              <a:srgbClr val="333333">
                <a:alpha val="65000"/>
              </a:srgbClr>
            </a:outerShdw>
            <a:reflection blurRad="6350" stA="50000" endA="300" endPos="38500" dist="50800" dir="5400000" sy="-100000" algn="bl" rotWithShape="0"/>
          </a:effectLst>
          <a:extLst>
            <a:ext uri="{909E8E84-426E-40dd-AFC4-6F175D3DCCD1}">
              <a14:hiddenFill xmlns:a14="http://schemas.microsoft.com/office/drawing/2010/main" xmlns="">
                <a:solidFill>
                  <a:schemeClr val="accent1"/>
                </a:solidFill>
              </a14:hiddenFill>
            </a:ext>
          </a:extLst>
        </p:spPr>
      </p:pic>
      <p:graphicFrame>
        <p:nvGraphicFramePr>
          <p:cNvPr id="2" name="Diagram 1"/>
          <p:cNvGraphicFramePr/>
          <p:nvPr>
            <p:extLst>
              <p:ext uri="{D42A27DB-BD31-4B8C-83A1-F6EECF244321}">
                <p14:modId xmlns:p14="http://schemas.microsoft.com/office/powerpoint/2010/main" val="1637379173"/>
              </p:ext>
            </p:extLst>
          </p:nvPr>
        </p:nvGraphicFramePr>
        <p:xfrm>
          <a:off x="-551454" y="1722279"/>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278792" y="1161717"/>
            <a:ext cx="4723981" cy="430887"/>
          </a:xfrm>
          <a:prstGeom prst="rect">
            <a:avLst/>
          </a:prstGeom>
          <a:noFill/>
        </p:spPr>
        <p:txBody>
          <a:bodyPr wrap="square" rtlCol="0">
            <a:spAutoFit/>
          </a:bodyPr>
          <a:lstStyle/>
          <a:p>
            <a:r>
              <a:rPr lang="en-US" sz="2200" b="1" dirty="0">
                <a:solidFill>
                  <a:schemeClr val="bg2">
                    <a:lumMod val="75000"/>
                  </a:schemeClr>
                </a:solidFill>
                <a:latin typeface="Calibri"/>
                <a:cs typeface="Calibri"/>
              </a:rPr>
              <a:t>A Snapshot of the Political Declaration</a:t>
            </a:r>
          </a:p>
        </p:txBody>
      </p:sp>
      <p:sp>
        <p:nvSpPr>
          <p:cNvPr id="4" name="Rounded Rectangle 3"/>
          <p:cNvSpPr/>
          <p:nvPr/>
        </p:nvSpPr>
        <p:spPr>
          <a:xfrm>
            <a:off x="774424" y="5978968"/>
            <a:ext cx="3469414" cy="309791"/>
          </a:xfrm>
          <a:prstGeom prst="roundRect">
            <a:avLst/>
          </a:prstGeom>
          <a:solidFill>
            <a:srgbClr val="DE4D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hlinkClick r:id="rId9"/>
              </a:rPr>
              <a:t>Summary of commitments in the PD </a:t>
            </a:r>
            <a:endParaRPr lang="en-US" b="1" dirty="0"/>
          </a:p>
        </p:txBody>
      </p:sp>
    </p:spTree>
    <p:extLst>
      <p:ext uri="{BB962C8B-B14F-4D97-AF65-F5344CB8AC3E}">
        <p14:creationId xmlns:p14="http://schemas.microsoft.com/office/powerpoint/2010/main" val="3171019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18" y="200037"/>
            <a:ext cx="6834173" cy="646331"/>
          </a:xfrm>
          <a:prstGeom prst="rect">
            <a:avLst/>
          </a:prstGeom>
        </p:spPr>
        <p:txBody>
          <a:bodyPr wrap="none">
            <a:spAutoFit/>
          </a:bodyPr>
          <a:lstStyle/>
          <a:p>
            <a:pPr lvl="0">
              <a:buSzPts val="4200"/>
            </a:pPr>
            <a:r>
              <a:rPr lang="en-GB" sz="3600" dirty="0" smtClean="0">
                <a:solidFill>
                  <a:schemeClr val="lt1"/>
                </a:solidFill>
                <a:latin typeface="Calibri"/>
                <a:sym typeface="Calibri"/>
              </a:rPr>
              <a:t>Civil Society Priorities vs. Outcomes</a:t>
            </a:r>
            <a:endParaRPr lang="en-GB" sz="3600" dirty="0"/>
          </a:p>
        </p:txBody>
      </p:sp>
      <p:pic>
        <p:nvPicPr>
          <p:cNvPr id="4" name="C0DD3311-E9BF-4CC3-A970-6C40AAE6C566" descr="83F4F88A-A132-451F-9B0E-472D98BB6318@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8461"/>
            <a:ext cx="9169962" cy="4783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49"/>
          <p:cNvPicPr preferRelativeResize="0"/>
          <p:nvPr/>
        </p:nvPicPr>
        <p:blipFill rotWithShape="1">
          <a:blip r:embed="rId3">
            <a:alphaModFix/>
          </a:blip>
          <a:srcRect b="-12943"/>
          <a:stretch/>
        </p:blipFill>
        <p:spPr>
          <a:xfrm>
            <a:off x="813050" y="986050"/>
            <a:ext cx="4038600" cy="5809024"/>
          </a:xfrm>
          <a:prstGeom prst="rect">
            <a:avLst/>
          </a:prstGeom>
          <a:noFill/>
          <a:ln>
            <a:noFill/>
          </a:ln>
        </p:spPr>
      </p:pic>
      <p:pic>
        <p:nvPicPr>
          <p:cNvPr id="302" name="Google Shape;302;p49"/>
          <p:cNvPicPr preferRelativeResize="0"/>
          <p:nvPr/>
        </p:nvPicPr>
        <p:blipFill>
          <a:blip r:embed="rId4">
            <a:alphaModFix/>
          </a:blip>
          <a:stretch>
            <a:fillRect/>
          </a:stretch>
        </p:blipFill>
        <p:spPr>
          <a:xfrm>
            <a:off x="4851650" y="986050"/>
            <a:ext cx="3409950" cy="5164125"/>
          </a:xfrm>
          <a:prstGeom prst="rect">
            <a:avLst/>
          </a:prstGeom>
          <a:noFill/>
          <a:ln>
            <a:noFill/>
          </a:ln>
        </p:spPr>
      </p:pic>
      <p:pic>
        <p:nvPicPr>
          <p:cNvPr id="303" name="Google Shape;303;p49"/>
          <p:cNvPicPr preferRelativeResize="0"/>
          <p:nvPr/>
        </p:nvPicPr>
        <p:blipFill>
          <a:blip r:embed="rId5">
            <a:alphaModFix/>
          </a:blip>
          <a:stretch>
            <a:fillRect/>
          </a:stretch>
        </p:blipFill>
        <p:spPr>
          <a:xfrm>
            <a:off x="4956425" y="1524000"/>
            <a:ext cx="3200400" cy="3810000"/>
          </a:xfrm>
          <a:prstGeom prst="rect">
            <a:avLst/>
          </a:prstGeom>
          <a:noFill/>
          <a:ln>
            <a:noFill/>
          </a:ln>
        </p:spPr>
      </p:pic>
      <p:sp>
        <p:nvSpPr>
          <p:cNvPr id="304" name="Google Shape;304;p49"/>
          <p:cNvSpPr/>
          <p:nvPr/>
        </p:nvSpPr>
        <p:spPr>
          <a:xfrm>
            <a:off x="40950" y="209525"/>
            <a:ext cx="9027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GB" sz="3600">
                <a:solidFill>
                  <a:schemeClr val="lt1"/>
                </a:solidFill>
                <a:latin typeface="Calibri"/>
                <a:ea typeface="Calibri"/>
                <a:cs typeface="Calibri"/>
                <a:sym typeface="Calibri"/>
              </a:rPr>
              <a:t>Call for political leadership from WHO DG </a:t>
            </a:r>
            <a:endParaRPr sz="36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0"/>
          <p:cNvSpPr/>
          <p:nvPr/>
        </p:nvSpPr>
        <p:spPr>
          <a:xfrm>
            <a:off x="40950" y="209525"/>
            <a:ext cx="9027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GB" sz="3600" dirty="0">
                <a:solidFill>
                  <a:schemeClr val="lt1"/>
                </a:solidFill>
                <a:latin typeface="Calibri"/>
                <a:ea typeface="Calibri"/>
                <a:cs typeface="Calibri"/>
                <a:sym typeface="Calibri"/>
              </a:rPr>
              <a:t>High-level attendance</a:t>
            </a:r>
            <a:endParaRPr sz="3600" dirty="0">
              <a:solidFill>
                <a:schemeClr val="lt1"/>
              </a:solidFill>
              <a:latin typeface="Calibri"/>
              <a:ea typeface="Calibri"/>
              <a:cs typeface="Calibri"/>
              <a:sym typeface="Calibri"/>
            </a:endParaRPr>
          </a:p>
        </p:txBody>
      </p:sp>
      <p:pic>
        <p:nvPicPr>
          <p:cNvPr id="310" name="Google Shape;310;p50"/>
          <p:cNvPicPr preferRelativeResize="0"/>
          <p:nvPr/>
        </p:nvPicPr>
        <p:blipFill rotWithShape="1">
          <a:blip r:embed="rId3">
            <a:alphaModFix/>
          </a:blip>
          <a:srcRect b="5042"/>
          <a:stretch/>
        </p:blipFill>
        <p:spPr>
          <a:xfrm>
            <a:off x="3058256" y="3790775"/>
            <a:ext cx="2770525" cy="1975900"/>
          </a:xfrm>
          <a:prstGeom prst="rect">
            <a:avLst/>
          </a:prstGeom>
          <a:noFill/>
          <a:ln>
            <a:noFill/>
          </a:ln>
        </p:spPr>
      </p:pic>
      <p:pic>
        <p:nvPicPr>
          <p:cNvPr id="311" name="Google Shape;311;p50"/>
          <p:cNvPicPr preferRelativeResize="0"/>
          <p:nvPr/>
        </p:nvPicPr>
        <p:blipFill rotWithShape="1">
          <a:blip r:embed="rId4">
            <a:alphaModFix/>
          </a:blip>
          <a:srcRect b="5553"/>
          <a:stretch/>
        </p:blipFill>
        <p:spPr>
          <a:xfrm>
            <a:off x="251318" y="1024325"/>
            <a:ext cx="4514850" cy="2842650"/>
          </a:xfrm>
          <a:prstGeom prst="rect">
            <a:avLst/>
          </a:prstGeom>
          <a:noFill/>
          <a:ln>
            <a:noFill/>
          </a:ln>
        </p:spPr>
      </p:pic>
      <p:pic>
        <p:nvPicPr>
          <p:cNvPr id="312" name="Google Shape;312;p50"/>
          <p:cNvPicPr preferRelativeResize="0"/>
          <p:nvPr/>
        </p:nvPicPr>
        <p:blipFill rotWithShape="1">
          <a:blip r:embed="rId5">
            <a:alphaModFix/>
          </a:blip>
          <a:srcRect l="16232" t="3420" r="-2297" b="-3420"/>
          <a:stretch/>
        </p:blipFill>
        <p:spPr>
          <a:xfrm>
            <a:off x="262970" y="3797425"/>
            <a:ext cx="3020601" cy="2062492"/>
          </a:xfrm>
          <a:prstGeom prst="rect">
            <a:avLst/>
          </a:prstGeom>
          <a:noFill/>
          <a:ln>
            <a:noFill/>
          </a:ln>
        </p:spPr>
      </p:pic>
      <p:pic>
        <p:nvPicPr>
          <p:cNvPr id="313" name="Google Shape;313;p50"/>
          <p:cNvPicPr preferRelativeResize="0"/>
          <p:nvPr/>
        </p:nvPicPr>
        <p:blipFill rotWithShape="1">
          <a:blip r:embed="rId6">
            <a:alphaModFix/>
          </a:blip>
          <a:srcRect t="1181" b="1181"/>
          <a:stretch/>
        </p:blipFill>
        <p:spPr>
          <a:xfrm>
            <a:off x="5825750" y="3790775"/>
            <a:ext cx="3020593" cy="1975899"/>
          </a:xfrm>
          <a:prstGeom prst="rect">
            <a:avLst/>
          </a:prstGeom>
          <a:noFill/>
          <a:ln>
            <a:noFill/>
          </a:ln>
        </p:spPr>
      </p:pic>
      <p:pic>
        <p:nvPicPr>
          <p:cNvPr id="314" name="Google Shape;314;p50"/>
          <p:cNvPicPr preferRelativeResize="0"/>
          <p:nvPr/>
        </p:nvPicPr>
        <p:blipFill rotWithShape="1">
          <a:blip r:embed="rId7">
            <a:alphaModFix/>
          </a:blip>
          <a:srcRect l="-4259" r="4260"/>
          <a:stretch/>
        </p:blipFill>
        <p:spPr>
          <a:xfrm>
            <a:off x="4584543" y="1024325"/>
            <a:ext cx="4261800" cy="2842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7"/>
          <p:cNvSpPr/>
          <p:nvPr/>
        </p:nvSpPr>
        <p:spPr>
          <a:xfrm>
            <a:off x="76200" y="133325"/>
            <a:ext cx="8943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GB" sz="4200" dirty="0">
                <a:solidFill>
                  <a:schemeClr val="lt1"/>
                </a:solidFill>
                <a:latin typeface="Calibri"/>
                <a:ea typeface="Calibri"/>
                <a:cs typeface="Calibri"/>
                <a:sym typeface="Calibri"/>
              </a:rPr>
              <a:t>Key Launches during HLM3 / UNGA73</a:t>
            </a:r>
            <a:endParaRPr sz="1400" b="0" i="0" u="none" strike="noStrike" cap="none" dirty="0">
              <a:solidFill>
                <a:srgbClr val="000000"/>
              </a:solidFill>
              <a:latin typeface="Arial"/>
              <a:ea typeface="Arial"/>
              <a:cs typeface="Arial"/>
              <a:sym typeface="Arial"/>
            </a:endParaRPr>
          </a:p>
        </p:txBody>
      </p:sp>
      <p:sp>
        <p:nvSpPr>
          <p:cNvPr id="372" name="Google Shape;372;p57"/>
          <p:cNvSpPr/>
          <p:nvPr/>
        </p:nvSpPr>
        <p:spPr>
          <a:xfrm>
            <a:off x="202200" y="1056300"/>
            <a:ext cx="5049000" cy="4968600"/>
          </a:xfrm>
          <a:prstGeom prst="rect">
            <a:avLst/>
          </a:prstGeom>
          <a:noFill/>
          <a:ln>
            <a:noFill/>
          </a:ln>
        </p:spPr>
        <p:txBody>
          <a:bodyPr spcFirstLastPara="1" wrap="square" lIns="45700" tIns="45700" rIns="45700" bIns="45700" anchor="t" anchorCtr="0">
            <a:noAutofit/>
          </a:bodyPr>
          <a:lstStyle/>
          <a:p>
            <a:pPr marL="0" lvl="0" indent="0" algn="l" rtl="0">
              <a:lnSpc>
                <a:spcPct val="115000"/>
              </a:lnSpc>
              <a:spcBef>
                <a:spcPts val="1200"/>
              </a:spcBef>
              <a:spcAft>
                <a:spcPts val="0"/>
              </a:spcAft>
              <a:buNone/>
            </a:pPr>
            <a:r>
              <a:rPr lang="en-GB" sz="1700" u="sng" dirty="0">
                <a:solidFill>
                  <a:srgbClr val="4A86E8"/>
                </a:solidFill>
                <a:latin typeface="Calibri" panose="020F0502020204030204" pitchFamily="34" charset="0"/>
                <a:ea typeface="Calibri"/>
                <a:cs typeface="Calibri" panose="020F0502020204030204" pitchFamily="34" charset="0"/>
                <a:sym typeface="Calibri"/>
                <a:hlinkClick r:id="rId3"/>
              </a:rPr>
              <a:t>NCD Countdown 2030</a:t>
            </a:r>
            <a:r>
              <a:rPr lang="en-GB" sz="1700" dirty="0">
                <a:solidFill>
                  <a:srgbClr val="4A86E8"/>
                </a:solidFill>
                <a:latin typeface="Calibri" panose="020F0502020204030204" pitchFamily="34" charset="0"/>
                <a:ea typeface="Calibri"/>
                <a:cs typeface="Calibri" panose="020F0502020204030204" pitchFamily="34" charset="0"/>
                <a:sym typeface="Calibri"/>
              </a:rPr>
              <a:t> </a:t>
            </a:r>
            <a:endParaRPr sz="1700" dirty="0">
              <a:solidFill>
                <a:srgbClr val="4A86E8"/>
              </a:solidFill>
              <a:latin typeface="Calibri" panose="020F0502020204030204" pitchFamily="34" charset="0"/>
              <a:ea typeface="Calibri"/>
              <a:cs typeface="Calibri" panose="020F0502020204030204" pitchFamily="34" charset="0"/>
              <a:sym typeface="Calibri"/>
            </a:endParaRPr>
          </a:p>
          <a:p>
            <a:pPr marL="0" lvl="0" indent="0" algn="l" rtl="0">
              <a:lnSpc>
                <a:spcPct val="115000"/>
              </a:lnSpc>
              <a:spcBef>
                <a:spcPts val="1200"/>
              </a:spcBef>
              <a:spcAft>
                <a:spcPts val="0"/>
              </a:spcAft>
              <a:buNone/>
            </a:pPr>
            <a:r>
              <a:rPr lang="en-GB" sz="1700" u="sng" dirty="0">
                <a:solidFill>
                  <a:srgbClr val="4A86E8"/>
                </a:solidFill>
                <a:latin typeface="Calibri" panose="020F0502020204030204" pitchFamily="34" charset="0"/>
                <a:ea typeface="Calibri"/>
                <a:cs typeface="Calibri" panose="020F0502020204030204" pitchFamily="34" charset="0"/>
                <a:sym typeface="Calibri"/>
                <a:hlinkClick r:id="rId4"/>
              </a:rPr>
              <a:t>WHO NCD Country Profiles 2018</a:t>
            </a:r>
            <a:endParaRPr sz="1700" dirty="0">
              <a:solidFill>
                <a:srgbClr val="4A86E8"/>
              </a:solidFill>
              <a:latin typeface="Calibri" panose="020F0502020204030204" pitchFamily="34" charset="0"/>
              <a:ea typeface="Calibri"/>
              <a:cs typeface="Calibri" panose="020F0502020204030204" pitchFamily="34" charset="0"/>
              <a:sym typeface="Calibri"/>
            </a:endParaRPr>
          </a:p>
          <a:p>
            <a:pPr marL="0" lvl="0" indent="0" algn="l" rtl="0">
              <a:lnSpc>
                <a:spcPct val="115000"/>
              </a:lnSpc>
              <a:spcBef>
                <a:spcPts val="1200"/>
              </a:spcBef>
              <a:spcAft>
                <a:spcPts val="0"/>
              </a:spcAft>
              <a:buNone/>
            </a:pPr>
            <a:r>
              <a:rPr lang="en-GB" sz="1700" u="sng" dirty="0">
                <a:solidFill>
                  <a:srgbClr val="4A86E8"/>
                </a:solidFill>
                <a:latin typeface="Calibri" panose="020F0502020204030204" pitchFamily="34" charset="0"/>
                <a:ea typeface="Calibri"/>
                <a:cs typeface="Calibri" panose="020F0502020204030204" pitchFamily="34" charset="0"/>
                <a:sym typeface="Calibri"/>
                <a:hlinkClick r:id="rId5"/>
              </a:rPr>
              <a:t>WHO Global Status Report on Alcohol 2018</a:t>
            </a:r>
            <a:r>
              <a:rPr lang="en-GB" sz="1700" dirty="0">
                <a:solidFill>
                  <a:srgbClr val="4A86E8"/>
                </a:solidFill>
                <a:latin typeface="Calibri" panose="020F0502020204030204" pitchFamily="34" charset="0"/>
                <a:ea typeface="Calibri"/>
                <a:cs typeface="Calibri" panose="020F0502020204030204" pitchFamily="34" charset="0"/>
                <a:sym typeface="Calibri"/>
              </a:rPr>
              <a:t> </a:t>
            </a:r>
            <a:endParaRPr sz="1700" dirty="0">
              <a:solidFill>
                <a:srgbClr val="4A86E8"/>
              </a:solidFill>
              <a:latin typeface="Calibri" panose="020F0502020204030204" pitchFamily="34" charset="0"/>
              <a:ea typeface="Calibri"/>
              <a:cs typeface="Calibri" panose="020F0502020204030204" pitchFamily="34" charset="0"/>
              <a:sym typeface="Calibri"/>
            </a:endParaRPr>
          </a:p>
          <a:p>
            <a:pPr marL="0" lvl="0" indent="0" algn="l" rtl="0">
              <a:lnSpc>
                <a:spcPct val="115000"/>
              </a:lnSpc>
              <a:spcBef>
                <a:spcPts val="1200"/>
              </a:spcBef>
              <a:spcAft>
                <a:spcPts val="0"/>
              </a:spcAft>
              <a:buNone/>
            </a:pPr>
            <a:r>
              <a:rPr lang="en-GB" sz="1700" u="sng" dirty="0">
                <a:solidFill>
                  <a:srgbClr val="4A86E8"/>
                </a:solidFill>
                <a:latin typeface="Calibri" panose="020F0502020204030204" pitchFamily="34" charset="0"/>
                <a:ea typeface="Calibri"/>
                <a:cs typeface="Calibri" panose="020F0502020204030204" pitchFamily="34" charset="0"/>
                <a:sym typeface="Calibri"/>
                <a:hlinkClick r:id="rId6"/>
              </a:rPr>
              <a:t>SAFER package to reduce harmful use of alcohol</a:t>
            </a:r>
            <a:endParaRPr sz="1700" u="sng" dirty="0">
              <a:solidFill>
                <a:srgbClr val="4A86E8"/>
              </a:solidFill>
              <a:latin typeface="Calibri" panose="020F0502020204030204" pitchFamily="34" charset="0"/>
              <a:ea typeface="Calibri"/>
              <a:cs typeface="Calibri" panose="020F0502020204030204" pitchFamily="34" charset="0"/>
              <a:sym typeface="Calibri"/>
              <a:hlinkClick r:id="rId6"/>
            </a:endParaRPr>
          </a:p>
          <a:p>
            <a:pPr marL="0" lvl="0" indent="0" algn="l" rtl="0">
              <a:lnSpc>
                <a:spcPct val="115000"/>
              </a:lnSpc>
              <a:spcBef>
                <a:spcPts val="1200"/>
              </a:spcBef>
              <a:spcAft>
                <a:spcPts val="0"/>
              </a:spcAft>
              <a:buNone/>
            </a:pPr>
            <a:r>
              <a:rPr lang="en-GB" sz="1700" u="sng" dirty="0">
                <a:solidFill>
                  <a:srgbClr val="4A86E8"/>
                </a:solidFill>
                <a:latin typeface="Calibri" panose="020F0502020204030204" pitchFamily="34" charset="0"/>
                <a:ea typeface="Calibri"/>
                <a:cs typeface="Calibri" panose="020F0502020204030204" pitchFamily="34" charset="0"/>
                <a:sym typeface="Calibri"/>
                <a:hlinkClick r:id="rId7"/>
              </a:rPr>
              <a:t>Trouble Brewing - Making the case for alcohol policy</a:t>
            </a:r>
            <a:endParaRPr sz="1700" u="sng" dirty="0">
              <a:solidFill>
                <a:srgbClr val="4A86E8"/>
              </a:solidFill>
              <a:latin typeface="Calibri" panose="020F0502020204030204" pitchFamily="34" charset="0"/>
              <a:ea typeface="Calibri"/>
              <a:cs typeface="Calibri" panose="020F0502020204030204" pitchFamily="34" charset="0"/>
              <a:sym typeface="Calibri"/>
              <a:hlinkClick r:id="rId7"/>
            </a:endParaRPr>
          </a:p>
          <a:p>
            <a:pPr marL="0" lvl="0" indent="0" algn="l" rtl="0">
              <a:lnSpc>
                <a:spcPct val="115000"/>
              </a:lnSpc>
              <a:spcBef>
                <a:spcPts val="1200"/>
              </a:spcBef>
              <a:spcAft>
                <a:spcPts val="0"/>
              </a:spcAft>
              <a:buNone/>
            </a:pPr>
            <a:r>
              <a:rPr lang="en-GB" sz="1700" u="sng" dirty="0">
                <a:solidFill>
                  <a:srgbClr val="4A86E8"/>
                </a:solidFill>
                <a:latin typeface="Calibri" panose="020F0502020204030204" pitchFamily="34" charset="0"/>
                <a:ea typeface="Calibri"/>
                <a:cs typeface="Calibri" panose="020F0502020204030204" pitchFamily="34" charset="0"/>
                <a:sym typeface="Calibri"/>
                <a:hlinkClick r:id="rId8"/>
              </a:rPr>
              <a:t>WHO's childhood cancer initiative</a:t>
            </a:r>
            <a:r>
              <a:rPr lang="en-GB" sz="1700" dirty="0">
                <a:solidFill>
                  <a:srgbClr val="4A86E8"/>
                </a:solidFill>
                <a:latin typeface="Calibri" panose="020F0502020204030204" pitchFamily="34" charset="0"/>
                <a:ea typeface="Calibri"/>
                <a:cs typeface="Calibri" panose="020F0502020204030204" pitchFamily="34" charset="0"/>
                <a:sym typeface="Calibri"/>
              </a:rPr>
              <a:t> </a:t>
            </a:r>
            <a:endParaRPr sz="1700" dirty="0">
              <a:solidFill>
                <a:srgbClr val="4A86E8"/>
              </a:solidFill>
              <a:latin typeface="Calibri" panose="020F0502020204030204" pitchFamily="34" charset="0"/>
              <a:ea typeface="Calibri"/>
              <a:cs typeface="Calibri" panose="020F0502020204030204" pitchFamily="34" charset="0"/>
              <a:sym typeface="Calibri"/>
            </a:endParaRPr>
          </a:p>
          <a:p>
            <a:pPr marL="0" lvl="0" indent="0" algn="l" rtl="0">
              <a:lnSpc>
                <a:spcPct val="115000"/>
              </a:lnSpc>
              <a:spcBef>
                <a:spcPts val="1200"/>
              </a:spcBef>
              <a:spcAft>
                <a:spcPts val="0"/>
              </a:spcAft>
              <a:buNone/>
            </a:pPr>
            <a:r>
              <a:rPr lang="en-GB" sz="1700" u="sng" dirty="0">
                <a:solidFill>
                  <a:srgbClr val="4A86E8"/>
                </a:solidFill>
                <a:latin typeface="Calibri" panose="020F0502020204030204" pitchFamily="34" charset="0"/>
                <a:ea typeface="Calibri"/>
                <a:cs typeface="Calibri" panose="020F0502020204030204" pitchFamily="34" charset="0"/>
                <a:sym typeface="Calibri"/>
                <a:hlinkClick r:id="rId9"/>
              </a:rPr>
              <a:t>Global Coalition for Circulatory Health White Paper</a:t>
            </a:r>
            <a:endParaRPr sz="1700" dirty="0">
              <a:solidFill>
                <a:srgbClr val="4A86E8"/>
              </a:solidFill>
              <a:latin typeface="Calibri" panose="020F0502020204030204" pitchFamily="34" charset="0"/>
              <a:cs typeface="Calibri" panose="020F0502020204030204" pitchFamily="34" charset="0"/>
            </a:endParaRPr>
          </a:p>
          <a:p>
            <a:pPr marL="0" lvl="0" indent="0" algn="l" rtl="0">
              <a:lnSpc>
                <a:spcPct val="115000"/>
              </a:lnSpc>
              <a:spcBef>
                <a:spcPts val="1200"/>
              </a:spcBef>
              <a:spcAft>
                <a:spcPts val="0"/>
              </a:spcAft>
              <a:buNone/>
            </a:pPr>
            <a:r>
              <a:rPr lang="en-GB" sz="1700" u="sng" dirty="0">
                <a:solidFill>
                  <a:srgbClr val="4A86E8"/>
                </a:solidFill>
                <a:latin typeface="Calibri" panose="020F0502020204030204" pitchFamily="34" charset="0"/>
                <a:cs typeface="Calibri" panose="020F0502020204030204" pitchFamily="34" charset="0"/>
                <a:hlinkClick r:id="rId10"/>
              </a:rPr>
              <a:t>Taking Action on Childhood Obesity</a:t>
            </a:r>
            <a:endParaRPr sz="1700" u="sng" dirty="0">
              <a:solidFill>
                <a:srgbClr val="4A86E8"/>
              </a:solidFill>
              <a:latin typeface="Calibri" panose="020F0502020204030204" pitchFamily="34" charset="0"/>
              <a:ea typeface="Calibri"/>
              <a:cs typeface="Calibri" panose="020F0502020204030204" pitchFamily="34" charset="0"/>
              <a:sym typeface="Calibri"/>
              <a:hlinkClick r:id="rId9"/>
            </a:endParaRPr>
          </a:p>
          <a:p>
            <a:pPr marL="0" lvl="0" indent="0" algn="l" rtl="0">
              <a:lnSpc>
                <a:spcPct val="115000"/>
              </a:lnSpc>
              <a:spcBef>
                <a:spcPts val="1200"/>
              </a:spcBef>
              <a:spcAft>
                <a:spcPts val="0"/>
              </a:spcAft>
              <a:buNone/>
            </a:pPr>
            <a:r>
              <a:rPr lang="en-GB" sz="1700" u="sng" dirty="0">
                <a:solidFill>
                  <a:srgbClr val="4A86E8"/>
                </a:solidFill>
                <a:latin typeface="Calibri" panose="020F0502020204030204" pitchFamily="34" charset="0"/>
                <a:ea typeface="Calibri"/>
                <a:cs typeface="Calibri" panose="020F0502020204030204" pitchFamily="34" charset="0"/>
                <a:sym typeface="Calibri"/>
                <a:hlinkClick r:id="rId11"/>
              </a:rPr>
              <a:t>NCD Alliance and Resolve to Save Lives partnership to eliminate trans-fatty acids</a:t>
            </a:r>
            <a:endParaRPr sz="1700" dirty="0">
              <a:solidFill>
                <a:srgbClr val="4A86E8"/>
              </a:solidFill>
              <a:latin typeface="Calibri" panose="020F0502020204030204" pitchFamily="34" charset="0"/>
              <a:ea typeface="Calibri"/>
              <a:cs typeface="Calibri" panose="020F0502020204030204" pitchFamily="34" charset="0"/>
              <a:sym typeface="Calibri"/>
            </a:endParaRPr>
          </a:p>
          <a:p>
            <a:pPr marL="0" lvl="0" indent="0" algn="l" rtl="0">
              <a:lnSpc>
                <a:spcPct val="115000"/>
              </a:lnSpc>
              <a:spcBef>
                <a:spcPts val="1200"/>
              </a:spcBef>
              <a:spcAft>
                <a:spcPts val="0"/>
              </a:spcAft>
              <a:buNone/>
            </a:pPr>
            <a:r>
              <a:rPr lang="en-GB" sz="1700" u="sng" dirty="0">
                <a:solidFill>
                  <a:srgbClr val="4A86E8"/>
                </a:solidFill>
                <a:latin typeface="Calibri" panose="020F0502020204030204" pitchFamily="34" charset="0"/>
                <a:ea typeface="Calibri"/>
                <a:cs typeface="Calibri" panose="020F0502020204030204" pitchFamily="34" charset="0"/>
                <a:sym typeface="Calibri"/>
                <a:hlinkClick r:id="rId12"/>
              </a:rPr>
              <a:t>Healthy Caribbean Coalition 10 year anniversary report</a:t>
            </a:r>
            <a:endParaRPr sz="1700" u="sng" dirty="0">
              <a:solidFill>
                <a:srgbClr val="4A86E8"/>
              </a:solidFill>
              <a:latin typeface="Calibri" panose="020F0502020204030204" pitchFamily="34" charset="0"/>
              <a:ea typeface="Calibri"/>
              <a:cs typeface="Calibri" panose="020F0502020204030204" pitchFamily="34" charset="0"/>
              <a:sym typeface="Calibri"/>
              <a:hlinkClick r:id="rId11"/>
            </a:endParaRPr>
          </a:p>
          <a:p>
            <a:pPr marL="0" marR="0" lvl="0" indent="0" algn="ctr" rtl="0">
              <a:lnSpc>
                <a:spcPct val="100000"/>
              </a:lnSpc>
              <a:spcBef>
                <a:spcPts val="1100"/>
              </a:spcBef>
              <a:spcAft>
                <a:spcPts val="0"/>
              </a:spcAft>
              <a:buNone/>
            </a:pPr>
            <a:endParaRPr sz="1700" dirty="0">
              <a:solidFill>
                <a:srgbClr val="4A86E8"/>
              </a:solidFill>
              <a:latin typeface="Calibri" panose="020F0502020204030204" pitchFamily="34" charset="0"/>
              <a:ea typeface="Calibri"/>
              <a:cs typeface="Calibri" panose="020F0502020204030204" pitchFamily="34" charset="0"/>
              <a:sym typeface="Calibri"/>
            </a:endParaRPr>
          </a:p>
        </p:txBody>
      </p:sp>
      <p:sp>
        <p:nvSpPr>
          <p:cNvPr id="373" name="Google Shape;373;p57"/>
          <p:cNvSpPr/>
          <p:nvPr/>
        </p:nvSpPr>
        <p:spPr>
          <a:xfrm>
            <a:off x="5251200" y="981850"/>
            <a:ext cx="3882900" cy="5831700"/>
          </a:xfrm>
          <a:prstGeom prst="rect">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4" name="Google Shape;374;p57"/>
          <p:cNvPicPr preferRelativeResize="0"/>
          <p:nvPr/>
        </p:nvPicPr>
        <p:blipFill>
          <a:blip r:embed="rId13">
            <a:alphaModFix/>
          </a:blip>
          <a:stretch>
            <a:fillRect/>
          </a:stretch>
        </p:blipFill>
        <p:spPr>
          <a:xfrm>
            <a:off x="5280725" y="1056300"/>
            <a:ext cx="2573550" cy="1225495"/>
          </a:xfrm>
          <a:prstGeom prst="rect">
            <a:avLst/>
          </a:prstGeom>
          <a:noFill/>
          <a:ln>
            <a:noFill/>
          </a:ln>
        </p:spPr>
      </p:pic>
      <p:grpSp>
        <p:nvGrpSpPr>
          <p:cNvPr id="375" name="Google Shape;375;p57"/>
          <p:cNvGrpSpPr/>
          <p:nvPr/>
        </p:nvGrpSpPr>
        <p:grpSpPr>
          <a:xfrm>
            <a:off x="5297862" y="3481254"/>
            <a:ext cx="1508257" cy="1957076"/>
            <a:chOff x="6611977" y="2886023"/>
            <a:chExt cx="1763425" cy="2421225"/>
          </a:xfrm>
        </p:grpSpPr>
        <p:pic>
          <p:nvPicPr>
            <p:cNvPr id="376" name="Google Shape;376;p57"/>
            <p:cNvPicPr preferRelativeResize="0"/>
            <p:nvPr/>
          </p:nvPicPr>
          <p:blipFill>
            <a:blip r:embed="rId14">
              <a:alphaModFix/>
            </a:blip>
            <a:stretch>
              <a:fillRect/>
            </a:stretch>
          </p:blipFill>
          <p:spPr>
            <a:xfrm>
              <a:off x="7051710" y="2886023"/>
              <a:ext cx="1323692" cy="2123740"/>
            </a:xfrm>
            <a:prstGeom prst="rect">
              <a:avLst/>
            </a:prstGeom>
            <a:noFill/>
            <a:ln>
              <a:noFill/>
            </a:ln>
          </p:spPr>
        </p:pic>
        <p:pic>
          <p:nvPicPr>
            <p:cNvPr id="377" name="Google Shape;377;p57"/>
            <p:cNvPicPr preferRelativeResize="0"/>
            <p:nvPr/>
          </p:nvPicPr>
          <p:blipFill>
            <a:blip r:embed="rId15">
              <a:alphaModFix/>
            </a:blip>
            <a:stretch>
              <a:fillRect/>
            </a:stretch>
          </p:blipFill>
          <p:spPr>
            <a:xfrm>
              <a:off x="6872829" y="3027417"/>
              <a:ext cx="1323692" cy="2114560"/>
            </a:xfrm>
            <a:prstGeom prst="rect">
              <a:avLst/>
            </a:prstGeom>
            <a:noFill/>
            <a:ln>
              <a:noFill/>
            </a:ln>
          </p:spPr>
        </p:pic>
        <p:pic>
          <p:nvPicPr>
            <p:cNvPr id="378" name="Google Shape;378;p57"/>
            <p:cNvPicPr preferRelativeResize="0"/>
            <p:nvPr/>
          </p:nvPicPr>
          <p:blipFill>
            <a:blip r:embed="rId16">
              <a:alphaModFix/>
            </a:blip>
            <a:stretch>
              <a:fillRect/>
            </a:stretch>
          </p:blipFill>
          <p:spPr>
            <a:xfrm>
              <a:off x="6611977" y="3189430"/>
              <a:ext cx="1323692" cy="2117818"/>
            </a:xfrm>
            <a:prstGeom prst="rect">
              <a:avLst/>
            </a:prstGeom>
            <a:noFill/>
            <a:ln>
              <a:noFill/>
            </a:ln>
          </p:spPr>
        </p:pic>
      </p:grpSp>
      <p:pic>
        <p:nvPicPr>
          <p:cNvPr id="379" name="Google Shape;379;p57"/>
          <p:cNvPicPr preferRelativeResize="0"/>
          <p:nvPr/>
        </p:nvPicPr>
        <p:blipFill>
          <a:blip r:embed="rId17">
            <a:alphaModFix/>
          </a:blip>
          <a:stretch>
            <a:fillRect/>
          </a:stretch>
        </p:blipFill>
        <p:spPr>
          <a:xfrm>
            <a:off x="6864099" y="2493549"/>
            <a:ext cx="1015475" cy="1462253"/>
          </a:xfrm>
          <a:prstGeom prst="rect">
            <a:avLst/>
          </a:prstGeom>
          <a:noFill/>
          <a:ln>
            <a:noFill/>
          </a:ln>
        </p:spPr>
      </p:pic>
      <p:pic>
        <p:nvPicPr>
          <p:cNvPr id="380" name="Google Shape;380;p57"/>
          <p:cNvPicPr preferRelativeResize="0"/>
          <p:nvPr/>
        </p:nvPicPr>
        <p:blipFill>
          <a:blip r:embed="rId18">
            <a:alphaModFix/>
          </a:blip>
          <a:stretch>
            <a:fillRect/>
          </a:stretch>
        </p:blipFill>
        <p:spPr>
          <a:xfrm>
            <a:off x="7950150" y="4278750"/>
            <a:ext cx="1145250" cy="1138376"/>
          </a:xfrm>
          <a:prstGeom prst="rect">
            <a:avLst/>
          </a:prstGeom>
          <a:noFill/>
          <a:ln>
            <a:noFill/>
          </a:ln>
        </p:spPr>
      </p:pic>
      <p:pic>
        <p:nvPicPr>
          <p:cNvPr id="381" name="Google Shape;381;p57"/>
          <p:cNvPicPr preferRelativeResize="0"/>
          <p:nvPr/>
        </p:nvPicPr>
        <p:blipFill rotWithShape="1">
          <a:blip r:embed="rId19">
            <a:alphaModFix/>
          </a:blip>
          <a:srcRect r="3892"/>
          <a:stretch/>
        </p:blipFill>
        <p:spPr>
          <a:xfrm>
            <a:off x="7252225" y="5486400"/>
            <a:ext cx="1843175" cy="1284850"/>
          </a:xfrm>
          <a:prstGeom prst="rect">
            <a:avLst/>
          </a:prstGeom>
          <a:noFill/>
          <a:ln>
            <a:noFill/>
          </a:ln>
        </p:spPr>
      </p:pic>
      <p:pic>
        <p:nvPicPr>
          <p:cNvPr id="382" name="Google Shape;382;p57"/>
          <p:cNvPicPr preferRelativeResize="0"/>
          <p:nvPr/>
        </p:nvPicPr>
        <p:blipFill>
          <a:blip r:embed="rId20">
            <a:alphaModFix/>
          </a:blip>
          <a:stretch>
            <a:fillRect/>
          </a:stretch>
        </p:blipFill>
        <p:spPr>
          <a:xfrm>
            <a:off x="5798075" y="2417350"/>
            <a:ext cx="1015475" cy="1015475"/>
          </a:xfrm>
          <a:prstGeom prst="rect">
            <a:avLst/>
          </a:prstGeom>
          <a:noFill/>
          <a:ln>
            <a:noFill/>
          </a:ln>
        </p:spPr>
      </p:pic>
      <p:pic>
        <p:nvPicPr>
          <p:cNvPr id="383" name="Google Shape;383;p57"/>
          <p:cNvPicPr preferRelativeResize="0"/>
          <p:nvPr/>
        </p:nvPicPr>
        <p:blipFill>
          <a:blip r:embed="rId21">
            <a:alphaModFix/>
          </a:blip>
          <a:stretch>
            <a:fillRect/>
          </a:stretch>
        </p:blipFill>
        <p:spPr>
          <a:xfrm>
            <a:off x="6852775" y="3988475"/>
            <a:ext cx="1015472" cy="1443051"/>
          </a:xfrm>
          <a:prstGeom prst="rect">
            <a:avLst/>
          </a:prstGeom>
          <a:noFill/>
          <a:ln>
            <a:noFill/>
          </a:ln>
        </p:spPr>
      </p:pic>
      <p:pic>
        <p:nvPicPr>
          <p:cNvPr id="384" name="Google Shape;384;p57"/>
          <p:cNvPicPr preferRelativeResize="0"/>
          <p:nvPr/>
        </p:nvPicPr>
        <p:blipFill rotWithShape="1">
          <a:blip r:embed="rId22">
            <a:alphaModFix/>
          </a:blip>
          <a:srcRect l="-436" r="3536"/>
          <a:stretch/>
        </p:blipFill>
        <p:spPr>
          <a:xfrm>
            <a:off x="7930475" y="2869400"/>
            <a:ext cx="1145250" cy="1347287"/>
          </a:xfrm>
          <a:prstGeom prst="rect">
            <a:avLst/>
          </a:prstGeom>
          <a:noFill/>
          <a:ln>
            <a:noFill/>
          </a:ln>
        </p:spPr>
      </p:pic>
      <p:pic>
        <p:nvPicPr>
          <p:cNvPr id="385" name="Google Shape;385;p57"/>
          <p:cNvPicPr preferRelativeResize="0"/>
          <p:nvPr/>
        </p:nvPicPr>
        <p:blipFill>
          <a:blip r:embed="rId23">
            <a:alphaModFix/>
          </a:blip>
          <a:stretch>
            <a:fillRect/>
          </a:stretch>
        </p:blipFill>
        <p:spPr>
          <a:xfrm>
            <a:off x="5280725" y="5486775"/>
            <a:ext cx="1927288" cy="1284850"/>
          </a:xfrm>
          <a:prstGeom prst="rect">
            <a:avLst/>
          </a:prstGeom>
          <a:noFill/>
          <a:ln>
            <a:noFill/>
          </a:ln>
        </p:spPr>
      </p:pic>
      <p:pic>
        <p:nvPicPr>
          <p:cNvPr id="386" name="Google Shape;386;p57"/>
          <p:cNvPicPr preferRelativeResize="0"/>
          <p:nvPr/>
        </p:nvPicPr>
        <p:blipFill>
          <a:blip r:embed="rId24">
            <a:alphaModFix/>
          </a:blip>
          <a:stretch>
            <a:fillRect/>
          </a:stretch>
        </p:blipFill>
        <p:spPr>
          <a:xfrm>
            <a:off x="7950150" y="1158165"/>
            <a:ext cx="1145250" cy="1649160"/>
          </a:xfrm>
          <a:prstGeom prst="rect">
            <a:avLst/>
          </a:prstGeom>
          <a:noFill/>
          <a:ln>
            <a:noFill/>
          </a:ln>
        </p:spPr>
      </p:pic>
    </p:spTree>
    <p:extLst>
      <p:ext uri="{BB962C8B-B14F-4D97-AF65-F5344CB8AC3E}">
        <p14:creationId xmlns:p14="http://schemas.microsoft.com/office/powerpoint/2010/main" val="525903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8"/>
          <p:cNvSpPr/>
          <p:nvPr/>
        </p:nvSpPr>
        <p:spPr>
          <a:xfrm>
            <a:off x="76200" y="133325"/>
            <a:ext cx="8943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GB" sz="4200" dirty="0">
                <a:solidFill>
                  <a:schemeClr val="lt1"/>
                </a:solidFill>
                <a:latin typeface="Calibri"/>
                <a:ea typeface="Calibri"/>
                <a:cs typeface="Calibri"/>
                <a:sym typeface="Calibri"/>
              </a:rPr>
              <a:t>Post-HLM Resources</a:t>
            </a:r>
            <a:endParaRPr sz="1400" b="0" i="0" u="none" strike="noStrike" cap="none" dirty="0">
              <a:solidFill>
                <a:srgbClr val="000000"/>
              </a:solidFill>
              <a:latin typeface="Arial"/>
              <a:ea typeface="Arial"/>
              <a:cs typeface="Arial"/>
              <a:sym typeface="Arial"/>
            </a:endParaRPr>
          </a:p>
        </p:txBody>
      </p:sp>
      <p:sp>
        <p:nvSpPr>
          <p:cNvPr id="392" name="Google Shape;392;p58"/>
          <p:cNvSpPr/>
          <p:nvPr/>
        </p:nvSpPr>
        <p:spPr>
          <a:xfrm>
            <a:off x="177925" y="1019950"/>
            <a:ext cx="8712600" cy="4588500"/>
          </a:xfrm>
          <a:prstGeom prst="rect">
            <a:avLst/>
          </a:prstGeom>
          <a:noFill/>
          <a:ln>
            <a:noFill/>
          </a:ln>
        </p:spPr>
        <p:txBody>
          <a:bodyPr spcFirstLastPara="1" wrap="square" lIns="45700" tIns="45700" rIns="45700" bIns="45700" anchor="t" anchorCtr="0">
            <a:noAutofit/>
          </a:bodyPr>
          <a:lstStyle/>
          <a:p>
            <a:pPr marL="457200" lvl="0" indent="-381000" algn="l" rtl="0">
              <a:spcBef>
                <a:spcPts val="0"/>
              </a:spcBef>
              <a:spcAft>
                <a:spcPts val="0"/>
              </a:spcAft>
              <a:buClr>
                <a:schemeClr val="dk1"/>
              </a:buClr>
              <a:buSzPts val="2400"/>
            </a:pPr>
            <a:endParaRPr lang="en-GB" sz="2400" dirty="0" smtClean="0">
              <a:solidFill>
                <a:schemeClr val="dk1"/>
              </a:solidFill>
              <a:latin typeface="Calibri"/>
              <a:ea typeface="Calibri"/>
              <a:cs typeface="Calibri"/>
              <a:sym typeface="Calibri"/>
              <a:hlinkClick r:id="rId3"/>
            </a:endParaRPr>
          </a:p>
          <a:p>
            <a:pPr marL="457200" lvl="0" indent="-381000" algn="l" rtl="0">
              <a:spcBef>
                <a:spcPts val="0"/>
              </a:spcBef>
              <a:spcAft>
                <a:spcPts val="0"/>
              </a:spcAft>
              <a:buClr>
                <a:schemeClr val="dk1"/>
              </a:buClr>
              <a:buSzPts val="2400"/>
              <a:buFont typeface="Calibri"/>
              <a:buChar char="❖"/>
            </a:pPr>
            <a:r>
              <a:rPr lang="en-GB" sz="2400" dirty="0" smtClean="0">
                <a:solidFill>
                  <a:schemeClr val="dk1"/>
                </a:solidFill>
                <a:latin typeface="Calibri"/>
                <a:ea typeface="Calibri"/>
                <a:cs typeface="Calibri"/>
                <a:sym typeface="Calibri"/>
                <a:hlinkClick r:id="rId3"/>
              </a:rPr>
              <a:t>Initial </a:t>
            </a:r>
            <a:r>
              <a:rPr lang="en-GB" sz="2400" dirty="0">
                <a:solidFill>
                  <a:schemeClr val="dk1"/>
                </a:solidFill>
                <a:latin typeface="Calibri"/>
                <a:ea typeface="Calibri"/>
                <a:cs typeface="Calibri"/>
                <a:sym typeface="Calibri"/>
                <a:hlinkClick r:id="rId3"/>
              </a:rPr>
              <a:t>highs and lows of the 2018 HLM on NCDs</a:t>
            </a:r>
            <a:endParaRPr lang="en-GB" sz="2400" dirty="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GB" sz="2400" dirty="0">
                <a:solidFill>
                  <a:schemeClr val="dk1"/>
                </a:solidFill>
                <a:latin typeface="Calibri"/>
                <a:ea typeface="Calibri"/>
                <a:cs typeface="Calibri"/>
                <a:sym typeface="Calibri"/>
                <a:hlinkClick r:id="rId4" invalidUrl="https://ncdalliance.org/sites/default/files/20810_HLM Plenary_Country statement summaries.pdf"/>
              </a:rPr>
              <a:t>Summary of country statements made at the HLM</a:t>
            </a:r>
            <a:endParaRPr sz="2400" dirty="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GB" sz="2400" dirty="0">
                <a:solidFill>
                  <a:schemeClr val="dk1"/>
                </a:solidFill>
                <a:latin typeface="Calibri"/>
                <a:ea typeface="Calibri"/>
                <a:cs typeface="Calibri"/>
                <a:sym typeface="Calibri"/>
                <a:hlinkClick r:id="rId5"/>
              </a:rPr>
              <a:t>Detailed analysis of the 2018 Political Declaration against NCDA’s recommended language </a:t>
            </a:r>
            <a:endParaRPr lang="en-GB" sz="2400" dirty="0" smtClean="0">
              <a:solidFill>
                <a:schemeClr val="dk1"/>
              </a:solidFill>
              <a:latin typeface="Calibri"/>
              <a:ea typeface="Calibri"/>
              <a:cs typeface="Calibri"/>
              <a:sym typeface="Calibri"/>
            </a:endParaRPr>
          </a:p>
          <a:p>
            <a:pPr marL="457200" indent="-381000">
              <a:buClr>
                <a:schemeClr val="dk1"/>
              </a:buClr>
              <a:buSzPts val="2400"/>
              <a:buFont typeface="Calibri"/>
              <a:buChar char="❖"/>
            </a:pPr>
            <a:r>
              <a:rPr lang="en-GB" sz="2400" dirty="0">
                <a:solidFill>
                  <a:schemeClr val="dk1"/>
                </a:solidFill>
                <a:latin typeface="Calibri"/>
                <a:ea typeface="Calibri"/>
                <a:cs typeface="Calibri"/>
                <a:sym typeface="Calibri"/>
                <a:hlinkClick r:id="rId6"/>
              </a:rPr>
              <a:t>2-page summary of commitments in the PD </a:t>
            </a:r>
            <a:endParaRPr sz="2400" dirty="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GB" sz="2400" dirty="0" smtClean="0">
                <a:solidFill>
                  <a:schemeClr val="dk1"/>
                </a:solidFill>
                <a:latin typeface="Calibri"/>
                <a:ea typeface="Calibri"/>
                <a:cs typeface="Calibri"/>
                <a:sym typeface="Calibri"/>
                <a:hlinkClick r:id="rId7"/>
              </a:rPr>
              <a:t>Civil society statement</a:t>
            </a:r>
            <a:r>
              <a:rPr lang="en-GB" sz="2400" dirty="0" smtClean="0">
                <a:solidFill>
                  <a:schemeClr val="dk1"/>
                </a:solidFill>
                <a:latin typeface="Calibri"/>
                <a:ea typeface="Calibri"/>
                <a:cs typeface="Calibri"/>
                <a:sym typeface="Calibri"/>
              </a:rPr>
              <a:t> on the 2018 Political Declaration</a:t>
            </a:r>
          </a:p>
          <a:p>
            <a:pPr marL="457200" lvl="0" indent="-381000" algn="l" rtl="0">
              <a:spcBef>
                <a:spcPts val="0"/>
              </a:spcBef>
              <a:spcAft>
                <a:spcPts val="0"/>
              </a:spcAft>
              <a:buClr>
                <a:schemeClr val="dk1"/>
              </a:buClr>
              <a:buSzPts val="2400"/>
              <a:buFont typeface="Calibri"/>
              <a:buChar char="❖"/>
            </a:pPr>
            <a:r>
              <a:rPr lang="en-GB" sz="2400" dirty="0" smtClean="0">
                <a:solidFill>
                  <a:schemeClr val="dk1"/>
                </a:solidFill>
                <a:latin typeface="Calibri"/>
                <a:ea typeface="Calibri"/>
                <a:cs typeface="Calibri"/>
                <a:sym typeface="Calibri"/>
                <a:hlinkClick r:id="rId8"/>
              </a:rPr>
              <a:t>Media release template letter</a:t>
            </a:r>
            <a:endParaRPr sz="2400" dirty="0" smtClean="0">
              <a:solidFill>
                <a:schemeClr val="dk1"/>
              </a:solidFill>
              <a:latin typeface="Calibri"/>
              <a:ea typeface="Calibri"/>
              <a:cs typeface="Calibri"/>
              <a:sym typeface="Calibri"/>
            </a:endParaRPr>
          </a:p>
          <a:p>
            <a:pPr marL="457200" lvl="0" indent="0" algn="l" rtl="0">
              <a:spcBef>
                <a:spcPts val="0"/>
              </a:spcBef>
              <a:spcAft>
                <a:spcPts val="0"/>
              </a:spcAft>
              <a:buNone/>
            </a:pPr>
            <a:endParaRPr sz="2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200" dirty="0">
              <a:solidFill>
                <a:srgbClr val="00579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2200" dirty="0">
              <a:solidFill>
                <a:srgbClr val="00579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2200" b="1" dirty="0">
              <a:solidFill>
                <a:srgbClr val="800000"/>
              </a:solidFill>
              <a:latin typeface="Calibri"/>
              <a:ea typeface="Calibri"/>
              <a:cs typeface="Calibri"/>
              <a:sym typeface="Calibri"/>
            </a:endParaRPr>
          </a:p>
        </p:txBody>
      </p:sp>
    </p:spTree>
    <p:extLst>
      <p:ext uri="{BB962C8B-B14F-4D97-AF65-F5344CB8AC3E}">
        <p14:creationId xmlns:p14="http://schemas.microsoft.com/office/powerpoint/2010/main" val="78358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9A57C7-FC9E-4A92-AB52-5B1150A9AE02}"/>
              </a:ext>
            </a:extLst>
          </p:cNvPr>
          <p:cNvSpPr>
            <a:spLocks noGrp="1"/>
          </p:cNvSpPr>
          <p:nvPr>
            <p:ph type="title"/>
          </p:nvPr>
        </p:nvSpPr>
        <p:spPr/>
        <p:txBody>
          <a:bodyPr/>
          <a:lstStyle/>
          <a:p>
            <a:endParaRPr lang="en-GB"/>
          </a:p>
        </p:txBody>
      </p:sp>
      <p:sp>
        <p:nvSpPr>
          <p:cNvPr id="3" name="Content Placeholder 2">
            <a:extLst>
              <a:ext uri="{FF2B5EF4-FFF2-40B4-BE49-F238E27FC236}">
                <a16:creationId xmlns="" xmlns:a16="http://schemas.microsoft.com/office/drawing/2014/main" id="{2B90AA8F-628B-41EC-9AC0-B6979CEDB540}"/>
              </a:ext>
            </a:extLst>
          </p:cNvPr>
          <p:cNvSpPr>
            <a:spLocks noGrp="1"/>
          </p:cNvSpPr>
          <p:nvPr>
            <p:ph idx="1"/>
          </p:nvPr>
        </p:nvSpPr>
        <p:spPr/>
        <p:txBody>
          <a:bodyPr/>
          <a:lstStyle/>
          <a:p>
            <a:endParaRPr lang="en-GB"/>
          </a:p>
        </p:txBody>
      </p:sp>
      <p:sp>
        <p:nvSpPr>
          <p:cNvPr id="4" name="object 2">
            <a:extLst>
              <a:ext uri="{FF2B5EF4-FFF2-40B4-BE49-F238E27FC236}">
                <a16:creationId xmlns="" xmlns:a16="http://schemas.microsoft.com/office/drawing/2014/main" id="{7EA55204-DCC4-4486-A398-CD3C580B6D57}"/>
              </a:ext>
            </a:extLst>
          </p:cNvPr>
          <p:cNvSpPr>
            <a:spLocks noChangeArrowheads="1"/>
          </p:cNvSpPr>
          <p:nvPr/>
        </p:nvSpPr>
        <p:spPr bwMode="auto">
          <a:xfrm>
            <a:off x="0" y="15491"/>
            <a:ext cx="9144000" cy="6857999"/>
          </a:xfrm>
          <a:prstGeom prst="rect">
            <a:avLst/>
          </a:prstGeom>
          <a:blipFill dpi="0" rotWithShape="1">
            <a:blip r:embed="rId3"/>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5" name="object 11">
            <a:extLst>
              <a:ext uri="{FF2B5EF4-FFF2-40B4-BE49-F238E27FC236}">
                <a16:creationId xmlns="" xmlns:a16="http://schemas.microsoft.com/office/drawing/2014/main" id="{30F9319A-76FE-4EB4-82A1-C8D86C6CC5BA}"/>
              </a:ext>
            </a:extLst>
          </p:cNvPr>
          <p:cNvSpPr>
            <a:spLocks/>
          </p:cNvSpPr>
          <p:nvPr/>
        </p:nvSpPr>
        <p:spPr bwMode="auto">
          <a:xfrm>
            <a:off x="588561" y="2266253"/>
            <a:ext cx="3463417" cy="1898650"/>
          </a:xfrm>
          <a:custGeom>
            <a:avLst/>
            <a:gdLst>
              <a:gd name="T0" fmla="*/ 0 w 2303780"/>
              <a:gd name="T1" fmla="*/ 1059599 h 1059814"/>
              <a:gd name="T2" fmla="*/ 2303310 w 2303780"/>
              <a:gd name="T3" fmla="*/ 1059599 h 1059814"/>
              <a:gd name="T4" fmla="*/ 2303310 w 2303780"/>
              <a:gd name="T5" fmla="*/ 0 h 1059814"/>
              <a:gd name="T6" fmla="*/ 0 w 2303780"/>
              <a:gd name="T7" fmla="*/ 0 h 1059814"/>
              <a:gd name="T8" fmla="*/ 0 w 2303780"/>
              <a:gd name="T9" fmla="*/ 1059599 h 1059814"/>
            </a:gdLst>
            <a:ahLst/>
            <a:cxnLst>
              <a:cxn ang="0">
                <a:pos x="T0" y="T1"/>
              </a:cxn>
              <a:cxn ang="0">
                <a:pos x="T2" y="T3"/>
              </a:cxn>
              <a:cxn ang="0">
                <a:pos x="T4" y="T5"/>
              </a:cxn>
              <a:cxn ang="0">
                <a:pos x="T6" y="T7"/>
              </a:cxn>
              <a:cxn ang="0">
                <a:pos x="T8" y="T9"/>
              </a:cxn>
            </a:cxnLst>
            <a:rect l="0" t="0" r="r" b="b"/>
            <a:pathLst>
              <a:path w="2303780" h="1059814">
                <a:moveTo>
                  <a:pt x="0" y="1059599"/>
                </a:moveTo>
                <a:lnTo>
                  <a:pt x="2303310" y="1059599"/>
                </a:lnTo>
                <a:lnTo>
                  <a:pt x="2303310" y="0"/>
                </a:lnTo>
                <a:lnTo>
                  <a:pt x="0" y="0"/>
                </a:lnTo>
                <a:lnTo>
                  <a:pt x="0" y="1059599"/>
                </a:lnTo>
                <a:close/>
              </a:path>
            </a:pathLst>
          </a:custGeom>
          <a:solidFill>
            <a:srgbClr val="081317">
              <a:alpha val="76077"/>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GB"/>
          </a:p>
        </p:txBody>
      </p:sp>
      <p:sp>
        <p:nvSpPr>
          <p:cNvPr id="7" name="object 11">
            <a:extLst>
              <a:ext uri="{FF2B5EF4-FFF2-40B4-BE49-F238E27FC236}">
                <a16:creationId xmlns="" xmlns:a16="http://schemas.microsoft.com/office/drawing/2014/main" id="{00509717-8533-4275-922C-041C45E8D6EE}"/>
              </a:ext>
            </a:extLst>
          </p:cNvPr>
          <p:cNvSpPr>
            <a:spLocks/>
          </p:cNvSpPr>
          <p:nvPr/>
        </p:nvSpPr>
        <p:spPr bwMode="auto">
          <a:xfrm>
            <a:off x="5009680" y="2243904"/>
            <a:ext cx="3463417" cy="1898650"/>
          </a:xfrm>
          <a:custGeom>
            <a:avLst/>
            <a:gdLst>
              <a:gd name="T0" fmla="*/ 0 w 2303780"/>
              <a:gd name="T1" fmla="*/ 1059599 h 1059814"/>
              <a:gd name="T2" fmla="*/ 2303310 w 2303780"/>
              <a:gd name="T3" fmla="*/ 1059599 h 1059814"/>
              <a:gd name="T4" fmla="*/ 2303310 w 2303780"/>
              <a:gd name="T5" fmla="*/ 0 h 1059814"/>
              <a:gd name="T6" fmla="*/ 0 w 2303780"/>
              <a:gd name="T7" fmla="*/ 0 h 1059814"/>
              <a:gd name="T8" fmla="*/ 0 w 2303780"/>
              <a:gd name="T9" fmla="*/ 1059599 h 1059814"/>
            </a:gdLst>
            <a:ahLst/>
            <a:cxnLst>
              <a:cxn ang="0">
                <a:pos x="T0" y="T1"/>
              </a:cxn>
              <a:cxn ang="0">
                <a:pos x="T2" y="T3"/>
              </a:cxn>
              <a:cxn ang="0">
                <a:pos x="T4" y="T5"/>
              </a:cxn>
              <a:cxn ang="0">
                <a:pos x="T6" y="T7"/>
              </a:cxn>
              <a:cxn ang="0">
                <a:pos x="T8" y="T9"/>
              </a:cxn>
            </a:cxnLst>
            <a:rect l="0" t="0" r="r" b="b"/>
            <a:pathLst>
              <a:path w="2303780" h="1059814">
                <a:moveTo>
                  <a:pt x="0" y="1059599"/>
                </a:moveTo>
                <a:lnTo>
                  <a:pt x="2303310" y="1059599"/>
                </a:lnTo>
                <a:lnTo>
                  <a:pt x="2303310" y="0"/>
                </a:lnTo>
                <a:lnTo>
                  <a:pt x="0" y="0"/>
                </a:lnTo>
                <a:lnTo>
                  <a:pt x="0" y="1059599"/>
                </a:lnTo>
                <a:close/>
              </a:path>
            </a:pathLst>
          </a:custGeom>
          <a:solidFill>
            <a:srgbClr val="081317">
              <a:alpha val="76077"/>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GB"/>
          </a:p>
        </p:txBody>
      </p:sp>
      <p:sp>
        <p:nvSpPr>
          <p:cNvPr id="10" name="object 19">
            <a:extLst>
              <a:ext uri="{FF2B5EF4-FFF2-40B4-BE49-F238E27FC236}">
                <a16:creationId xmlns="" xmlns:a16="http://schemas.microsoft.com/office/drawing/2014/main" id="{AB37A3A0-0CE3-4835-BC63-5FA28B5B7288}"/>
              </a:ext>
            </a:extLst>
          </p:cNvPr>
          <p:cNvSpPr txBox="1"/>
          <p:nvPr/>
        </p:nvSpPr>
        <p:spPr>
          <a:xfrm>
            <a:off x="604054" y="3232667"/>
            <a:ext cx="2169414" cy="851900"/>
          </a:xfrm>
          <a:prstGeom prst="rect">
            <a:avLst/>
          </a:prstGeom>
        </p:spPr>
        <p:txBody>
          <a:bodyPr wrap="square" lIns="0" tIns="12700" rIns="0" bIns="0">
            <a:spAutoFit/>
          </a:bodyPr>
          <a:lstStyle/>
          <a:p>
            <a:pPr marL="12700">
              <a:lnSpc>
                <a:spcPts val="4540"/>
              </a:lnSpc>
              <a:spcBef>
                <a:spcPts val="100"/>
              </a:spcBef>
              <a:tabLst>
                <a:tab pos="2842260" algn="l"/>
                <a:tab pos="6125210" algn="l"/>
              </a:tabLst>
              <a:defRPr/>
            </a:pPr>
            <a:r>
              <a:rPr lang="en-GB" sz="12000" b="1" spc="415" dirty="0">
                <a:solidFill>
                  <a:srgbClr val="FFFFFF"/>
                </a:solidFill>
                <a:latin typeface="+mj-lt"/>
                <a:cs typeface="Arial"/>
              </a:rPr>
              <a:t>1</a:t>
            </a:r>
            <a:endParaRPr sz="12000" dirty="0">
              <a:latin typeface="+mj-lt"/>
              <a:cs typeface="Calibri"/>
            </a:endParaRPr>
          </a:p>
        </p:txBody>
      </p:sp>
      <p:sp>
        <p:nvSpPr>
          <p:cNvPr id="11" name="TextBox 10">
            <a:extLst>
              <a:ext uri="{FF2B5EF4-FFF2-40B4-BE49-F238E27FC236}">
                <a16:creationId xmlns="" xmlns:a16="http://schemas.microsoft.com/office/drawing/2014/main" id="{2D16C138-4D29-4C9E-9BE4-790E0A30D98D}"/>
              </a:ext>
            </a:extLst>
          </p:cNvPr>
          <p:cNvSpPr txBox="1"/>
          <p:nvPr/>
        </p:nvSpPr>
        <p:spPr>
          <a:xfrm>
            <a:off x="1381041" y="2862397"/>
            <a:ext cx="2532887" cy="630942"/>
          </a:xfrm>
          <a:prstGeom prst="rect">
            <a:avLst/>
          </a:prstGeom>
          <a:noFill/>
        </p:spPr>
        <p:txBody>
          <a:bodyPr wrap="square" rtlCol="0">
            <a:spAutoFit/>
          </a:bodyPr>
          <a:lstStyle/>
          <a:p>
            <a:r>
              <a:rPr lang="en-GB" sz="3500" dirty="0">
                <a:solidFill>
                  <a:schemeClr val="bg1"/>
                </a:solidFill>
              </a:rPr>
              <a:t>The context</a:t>
            </a:r>
          </a:p>
        </p:txBody>
      </p:sp>
      <p:sp>
        <p:nvSpPr>
          <p:cNvPr id="12" name="object 19">
            <a:extLst>
              <a:ext uri="{FF2B5EF4-FFF2-40B4-BE49-F238E27FC236}">
                <a16:creationId xmlns="" xmlns:a16="http://schemas.microsoft.com/office/drawing/2014/main" id="{570BF6D8-3B19-455E-80C5-16E189419351}"/>
              </a:ext>
            </a:extLst>
          </p:cNvPr>
          <p:cNvSpPr txBox="1"/>
          <p:nvPr/>
        </p:nvSpPr>
        <p:spPr>
          <a:xfrm>
            <a:off x="5113474" y="3225835"/>
            <a:ext cx="2169414" cy="851900"/>
          </a:xfrm>
          <a:prstGeom prst="rect">
            <a:avLst/>
          </a:prstGeom>
        </p:spPr>
        <p:txBody>
          <a:bodyPr wrap="square" lIns="0" tIns="12700" rIns="0" bIns="0">
            <a:spAutoFit/>
          </a:bodyPr>
          <a:lstStyle/>
          <a:p>
            <a:pPr marL="12700">
              <a:lnSpc>
                <a:spcPts val="4540"/>
              </a:lnSpc>
              <a:spcBef>
                <a:spcPts val="100"/>
              </a:spcBef>
              <a:tabLst>
                <a:tab pos="2842260" algn="l"/>
                <a:tab pos="6125210" algn="l"/>
              </a:tabLst>
              <a:defRPr/>
            </a:pPr>
            <a:r>
              <a:rPr lang="en-GB" sz="12000" b="1" spc="415" dirty="0">
                <a:solidFill>
                  <a:srgbClr val="FFFFFF"/>
                </a:solidFill>
                <a:latin typeface="+mj-lt"/>
                <a:cs typeface="Arial"/>
              </a:rPr>
              <a:t>2</a:t>
            </a:r>
            <a:endParaRPr sz="12000" dirty="0">
              <a:latin typeface="+mj-lt"/>
              <a:cs typeface="Calibri"/>
            </a:endParaRPr>
          </a:p>
        </p:txBody>
      </p:sp>
      <p:sp>
        <p:nvSpPr>
          <p:cNvPr id="15" name="TextBox 14">
            <a:extLst>
              <a:ext uri="{FF2B5EF4-FFF2-40B4-BE49-F238E27FC236}">
                <a16:creationId xmlns="" xmlns:a16="http://schemas.microsoft.com/office/drawing/2014/main" id="{7C0B7604-EF01-4D5D-A403-333BC3DC3BC1}"/>
              </a:ext>
            </a:extLst>
          </p:cNvPr>
          <p:cNvSpPr txBox="1"/>
          <p:nvPr/>
        </p:nvSpPr>
        <p:spPr>
          <a:xfrm>
            <a:off x="6020658" y="2625330"/>
            <a:ext cx="2637500" cy="1107996"/>
          </a:xfrm>
          <a:prstGeom prst="rect">
            <a:avLst/>
          </a:prstGeom>
          <a:noFill/>
        </p:spPr>
        <p:txBody>
          <a:bodyPr wrap="square" rtlCol="0">
            <a:spAutoFit/>
          </a:bodyPr>
          <a:lstStyle/>
          <a:p>
            <a:r>
              <a:rPr lang="en-GB" sz="3300" dirty="0">
                <a:solidFill>
                  <a:schemeClr val="bg1"/>
                </a:solidFill>
              </a:rPr>
              <a:t>The official outcomes</a:t>
            </a:r>
          </a:p>
        </p:txBody>
      </p:sp>
    </p:spTree>
    <p:extLst>
      <p:ext uri="{BB962C8B-B14F-4D97-AF65-F5344CB8AC3E}">
        <p14:creationId xmlns:p14="http://schemas.microsoft.com/office/powerpoint/2010/main" val="2929501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473" y="162797"/>
            <a:ext cx="7049352" cy="707886"/>
          </a:xfrm>
          <a:prstGeom prst="rect">
            <a:avLst/>
          </a:prstGeom>
        </p:spPr>
        <p:txBody>
          <a:bodyPr wrap="square">
            <a:spAutoFit/>
          </a:bodyPr>
          <a:lstStyle/>
          <a:p>
            <a:pPr lvl="0">
              <a:buSzPts val="4200"/>
            </a:pPr>
            <a:r>
              <a:rPr lang="en-GB" sz="4000" dirty="0" smtClean="0">
                <a:solidFill>
                  <a:schemeClr val="lt1"/>
                </a:solidFill>
                <a:latin typeface="Calibri"/>
                <a:ea typeface="Calibri"/>
                <a:cs typeface="Calibri"/>
                <a:sym typeface="Calibri"/>
              </a:rPr>
              <a:t>What’s next?</a:t>
            </a:r>
            <a:endParaRPr lang="en-GB" sz="4000" dirty="0"/>
          </a:p>
        </p:txBody>
      </p:sp>
      <p:sp>
        <p:nvSpPr>
          <p:cNvPr id="3" name="Google Shape;392;p58"/>
          <p:cNvSpPr/>
          <p:nvPr/>
        </p:nvSpPr>
        <p:spPr>
          <a:xfrm>
            <a:off x="177925" y="1019950"/>
            <a:ext cx="8712600" cy="4588500"/>
          </a:xfrm>
          <a:prstGeom prst="rect">
            <a:avLst/>
          </a:prstGeom>
          <a:noFill/>
          <a:ln>
            <a:noFill/>
          </a:ln>
        </p:spPr>
        <p:txBody>
          <a:bodyPr spcFirstLastPara="1" wrap="square" lIns="45700" tIns="45700" rIns="45700" bIns="45700" anchor="t" anchorCtr="0">
            <a:noAutofit/>
          </a:bodyPr>
          <a:lstStyle/>
          <a:p>
            <a:pPr marL="457200" lvl="0" indent="-381000" algn="l" rtl="0">
              <a:spcBef>
                <a:spcPts val="0"/>
              </a:spcBef>
              <a:spcAft>
                <a:spcPts val="0"/>
              </a:spcAft>
              <a:buClr>
                <a:schemeClr val="dk1"/>
              </a:buClr>
              <a:buSzPts val="2400"/>
            </a:pPr>
            <a:endParaRPr lang="en-GB" sz="2400" dirty="0" smtClean="0">
              <a:solidFill>
                <a:schemeClr val="dk1"/>
              </a:solidFill>
              <a:latin typeface="Calibri"/>
              <a:ea typeface="Calibri"/>
              <a:cs typeface="Calibri"/>
              <a:sym typeface="Calibri"/>
              <a:hlinkClick r:id="rId2"/>
            </a:endParaRPr>
          </a:p>
          <a:p>
            <a:pPr marL="457200" indent="-381000">
              <a:buClr>
                <a:schemeClr val="dk1"/>
              </a:buClr>
              <a:buSzPts val="2400"/>
              <a:buFont typeface="Wingdings" charset="2"/>
              <a:buChar char="Ø"/>
            </a:pPr>
            <a:r>
              <a:rPr lang="en-US" sz="2400" dirty="0">
                <a:solidFill>
                  <a:schemeClr val="dk1"/>
                </a:solidFill>
                <a:latin typeface="Calibri"/>
                <a:ea typeface="Calibri"/>
                <a:cs typeface="Calibri"/>
                <a:sym typeface="Calibri"/>
              </a:rPr>
              <a:t>The HLM on NCDs is not a cliff-edge! </a:t>
            </a:r>
            <a:endParaRPr lang="en-US" sz="2400" dirty="0" smtClean="0">
              <a:solidFill>
                <a:schemeClr val="dk1"/>
              </a:solidFill>
              <a:latin typeface="Calibri"/>
              <a:ea typeface="Calibri"/>
              <a:cs typeface="Calibri"/>
              <a:sym typeface="Calibri"/>
            </a:endParaRPr>
          </a:p>
          <a:p>
            <a:pPr marL="457200" lvl="2" indent="-381000">
              <a:buClr>
                <a:schemeClr val="dk1"/>
              </a:buClr>
              <a:buSzPts val="2400"/>
              <a:buFont typeface="Wingdings" charset="2"/>
              <a:buChar char="Ø"/>
            </a:pPr>
            <a:r>
              <a:rPr lang="en-US" sz="2400" dirty="0" smtClean="0">
                <a:solidFill>
                  <a:schemeClr val="dk1"/>
                </a:solidFill>
                <a:latin typeface="Calibri"/>
                <a:ea typeface="Calibri"/>
                <a:cs typeface="Calibri"/>
                <a:sym typeface="Calibri"/>
              </a:rPr>
              <a:t>Continued momentum to hold governments to account for existing and new commitments </a:t>
            </a:r>
          </a:p>
          <a:p>
            <a:pPr marL="457200" lvl="2" indent="-381000">
              <a:buClr>
                <a:schemeClr val="dk1"/>
              </a:buClr>
              <a:buSzPts val="2400"/>
              <a:buFont typeface="Wingdings" charset="2"/>
              <a:buChar char="Ø"/>
            </a:pPr>
            <a:r>
              <a:rPr lang="en-US" sz="2400" dirty="0" smtClean="0">
                <a:solidFill>
                  <a:schemeClr val="dk1"/>
                </a:solidFill>
                <a:latin typeface="Calibri"/>
                <a:ea typeface="Calibri"/>
                <a:cs typeface="Calibri"/>
                <a:sym typeface="Calibri"/>
              </a:rPr>
              <a:t>Engage in national and regional advocacy to shape health-promoting policies and interventions to accelerate the NCD response</a:t>
            </a:r>
          </a:p>
          <a:p>
            <a:pPr marL="457200" lvl="2" indent="-381000">
              <a:buClr>
                <a:schemeClr val="dk1"/>
              </a:buClr>
              <a:buSzPts val="2400"/>
              <a:buFont typeface="Wingdings" charset="2"/>
              <a:buChar char="Ø"/>
            </a:pPr>
            <a:endParaRPr lang="en-US" sz="2400" dirty="0" smtClean="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Wingdings" charset="2"/>
              <a:buChar char="Ø"/>
            </a:pPr>
            <a:r>
              <a:rPr lang="en-US" sz="2400" dirty="0" smtClean="0">
                <a:solidFill>
                  <a:schemeClr val="dk1"/>
                </a:solidFill>
                <a:latin typeface="Calibri"/>
                <a:ea typeface="Calibri"/>
                <a:cs typeface="Calibri"/>
                <a:sym typeface="Calibri"/>
              </a:rPr>
              <a:t>First UN High-Level Meeting on Universal Health Coverage, Thursday, 26 September 2019</a:t>
            </a:r>
            <a:endParaRPr lang="en-US" sz="2400" dirty="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Wingdings" charset="2"/>
              <a:buChar char="Ø"/>
            </a:pPr>
            <a:r>
              <a:rPr lang="en-US" sz="2400" dirty="0" smtClean="0">
                <a:solidFill>
                  <a:schemeClr val="dk1"/>
                </a:solidFill>
                <a:latin typeface="Calibri"/>
                <a:ea typeface="Calibri"/>
                <a:cs typeface="Calibri"/>
                <a:sym typeface="Calibri"/>
              </a:rPr>
              <a:t>Advocacy Priority for HLM on UHC: ensuring a comprehensive, lifecourse approach to UHC that spans the continuum of care</a:t>
            </a:r>
            <a:endParaRPr sz="2400" dirty="0" smtClean="0">
              <a:solidFill>
                <a:schemeClr val="dk1"/>
              </a:solidFill>
              <a:latin typeface="Calibri"/>
              <a:ea typeface="Calibri"/>
              <a:cs typeface="Calibri"/>
              <a:sym typeface="Calibri"/>
            </a:endParaRPr>
          </a:p>
          <a:p>
            <a:pPr marL="457200" lvl="0" indent="0" algn="l" rtl="0">
              <a:spcBef>
                <a:spcPts val="0"/>
              </a:spcBef>
              <a:spcAft>
                <a:spcPts val="0"/>
              </a:spcAft>
              <a:buNone/>
            </a:pPr>
            <a:endParaRPr sz="2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200" dirty="0">
              <a:solidFill>
                <a:srgbClr val="00579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2200" dirty="0">
              <a:solidFill>
                <a:srgbClr val="00579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2200" b="1" dirty="0">
              <a:solidFill>
                <a:srgbClr val="8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413500" y="6469876"/>
            <a:ext cx="1937691" cy="297517"/>
          </a:xfrm>
          <a:prstGeom prst="rect">
            <a:avLst/>
          </a:prstGeom>
        </p:spPr>
        <p:txBody>
          <a:bodyPr wrap="square">
            <a:spAutoFit/>
          </a:bodyPr>
          <a:lstStyle/>
          <a:p>
            <a:pPr algn="r"/>
            <a:r>
              <a:rPr lang="es-ES_tradnl" sz="2000" cap="all" baseline="30000" dirty="0" err="1">
                <a:solidFill>
                  <a:schemeClr val="bg1">
                    <a:lumMod val="50000"/>
                  </a:schemeClr>
                </a:solidFill>
              </a:rPr>
              <a:t>Webinar</a:t>
            </a:r>
            <a:r>
              <a:rPr lang="es-ES_tradnl" sz="2000" cap="all" baseline="30000" dirty="0">
                <a:solidFill>
                  <a:schemeClr val="bg1">
                    <a:lumMod val="50000"/>
                  </a:schemeClr>
                </a:solidFill>
              </a:rPr>
              <a:t>, 22 </a:t>
            </a:r>
            <a:r>
              <a:rPr lang="es-ES_tradnl" sz="2000" cap="all" baseline="30000" dirty="0" err="1">
                <a:solidFill>
                  <a:schemeClr val="bg1">
                    <a:lumMod val="50000"/>
                  </a:schemeClr>
                </a:solidFill>
              </a:rPr>
              <a:t>july</a:t>
            </a:r>
            <a:r>
              <a:rPr lang="es-ES_tradnl" sz="2000" cap="all" baseline="30000" dirty="0">
                <a:solidFill>
                  <a:schemeClr val="bg1">
                    <a:lumMod val="50000"/>
                  </a:schemeClr>
                </a:solidFill>
              </a:rPr>
              <a:t> 2015</a:t>
            </a:r>
          </a:p>
        </p:txBody>
      </p:sp>
      <p:sp>
        <p:nvSpPr>
          <p:cNvPr id="2" name="Rectángulo 1"/>
          <p:cNvSpPr/>
          <p:nvPr/>
        </p:nvSpPr>
        <p:spPr>
          <a:xfrm>
            <a:off x="1876053" y="2341315"/>
            <a:ext cx="5071571" cy="1323439"/>
          </a:xfrm>
          <a:prstGeom prst="rect">
            <a:avLst/>
          </a:prstGeom>
        </p:spPr>
        <p:txBody>
          <a:bodyPr wrap="none">
            <a:spAutoFit/>
          </a:bodyPr>
          <a:lstStyle/>
          <a:p>
            <a:r>
              <a:rPr lang="es-ES_tradnl" sz="6000" baseline="30000" dirty="0" err="1">
                <a:solidFill>
                  <a:srgbClr val="800000"/>
                </a:solidFill>
              </a:rPr>
              <a:t>Update</a:t>
            </a:r>
            <a:r>
              <a:rPr lang="es-ES_tradnl" sz="6000" baseline="30000" dirty="0">
                <a:solidFill>
                  <a:srgbClr val="800000"/>
                </a:solidFill>
              </a:rPr>
              <a:t> </a:t>
            </a:r>
            <a:r>
              <a:rPr lang="es-ES_tradnl" sz="6000" baseline="30000" dirty="0" err="1">
                <a:solidFill>
                  <a:srgbClr val="800000"/>
                </a:solidFill>
              </a:rPr>
              <a:t>from</a:t>
            </a:r>
            <a:r>
              <a:rPr lang="es-ES_tradnl" sz="6000" baseline="30000" dirty="0">
                <a:solidFill>
                  <a:srgbClr val="800000"/>
                </a:solidFill>
              </a:rPr>
              <a:t> 68</a:t>
            </a:r>
            <a:r>
              <a:rPr lang="es-ES_tradnl" sz="6000" baseline="32000" dirty="0">
                <a:solidFill>
                  <a:srgbClr val="800000"/>
                </a:solidFill>
              </a:rPr>
              <a:t>th</a:t>
            </a:r>
            <a:r>
              <a:rPr lang="es-ES_tradnl" sz="6000" baseline="30000" dirty="0">
                <a:solidFill>
                  <a:srgbClr val="800000"/>
                </a:solidFill>
              </a:rPr>
              <a:t> </a:t>
            </a:r>
          </a:p>
          <a:p>
            <a:r>
              <a:rPr lang="es-ES_tradnl" sz="6000" baseline="30000" dirty="0" err="1">
                <a:solidFill>
                  <a:srgbClr val="800000"/>
                </a:solidFill>
              </a:rPr>
              <a:t>World</a:t>
            </a:r>
            <a:r>
              <a:rPr lang="es-ES_tradnl" sz="6000" baseline="30000" dirty="0">
                <a:solidFill>
                  <a:srgbClr val="800000"/>
                </a:solidFill>
              </a:rPr>
              <a:t> </a:t>
            </a:r>
            <a:r>
              <a:rPr lang="es-ES_tradnl" sz="6000" baseline="30000" dirty="0" err="1">
                <a:solidFill>
                  <a:srgbClr val="800000"/>
                </a:solidFill>
              </a:rPr>
              <a:t>Health</a:t>
            </a:r>
            <a:r>
              <a:rPr lang="es-ES_tradnl" sz="6000" baseline="30000" dirty="0">
                <a:solidFill>
                  <a:srgbClr val="800000"/>
                </a:solidFill>
              </a:rPr>
              <a:t> </a:t>
            </a:r>
            <a:r>
              <a:rPr lang="es-ES_tradnl" sz="6000" baseline="30000" dirty="0" err="1">
                <a:solidFill>
                  <a:srgbClr val="800000"/>
                </a:solidFill>
              </a:rPr>
              <a:t>Assembly</a:t>
            </a:r>
            <a:endParaRPr lang="es-ES" sz="6000" dirty="0"/>
          </a:p>
        </p:txBody>
      </p:sp>
      <p:pic>
        <p:nvPicPr>
          <p:cNvPr id="5" name="Imagen 4"/>
          <p:cNvPicPr>
            <a:picLocks noChangeAspect="1"/>
          </p:cNvPicPr>
          <p:nvPr/>
        </p:nvPicPr>
        <p:blipFill>
          <a:blip r:embed="rId3"/>
          <a:stretch>
            <a:fillRect/>
          </a:stretch>
        </p:blipFill>
        <p:spPr>
          <a:xfrm>
            <a:off x="0" y="0"/>
            <a:ext cx="9144000" cy="6858000"/>
          </a:xfrm>
          <a:prstGeom prst="rect">
            <a:avLst/>
          </a:prstGeom>
        </p:spPr>
      </p:pic>
      <p:sp>
        <p:nvSpPr>
          <p:cNvPr id="6" name="CuadroTexto 5"/>
          <p:cNvSpPr txBox="1"/>
          <p:nvPr/>
        </p:nvSpPr>
        <p:spPr>
          <a:xfrm>
            <a:off x="305921" y="1408524"/>
            <a:ext cx="8813505" cy="1015663"/>
          </a:xfrm>
          <a:prstGeom prst="rect">
            <a:avLst/>
          </a:prstGeom>
          <a:noFill/>
        </p:spPr>
        <p:txBody>
          <a:bodyPr wrap="square" rtlCol="0">
            <a:spAutoFit/>
          </a:bodyPr>
          <a:lstStyle/>
          <a:p>
            <a:r>
              <a:rPr lang="es-ES_tradnl" sz="6000" b="1" dirty="0" err="1">
                <a:solidFill>
                  <a:schemeClr val="bg1">
                    <a:lumMod val="85000"/>
                  </a:schemeClr>
                </a:solidFill>
              </a:rPr>
              <a:t>The</a:t>
            </a:r>
            <a:r>
              <a:rPr lang="es-ES_tradnl" sz="6000" b="1" dirty="0">
                <a:solidFill>
                  <a:schemeClr val="bg1">
                    <a:lumMod val="85000"/>
                  </a:schemeClr>
                </a:solidFill>
              </a:rPr>
              <a:t> </a:t>
            </a:r>
            <a:r>
              <a:rPr lang="es-ES_tradnl" sz="6000" b="1" dirty="0" err="1">
                <a:solidFill>
                  <a:schemeClr val="bg1">
                    <a:lumMod val="85000"/>
                  </a:schemeClr>
                </a:solidFill>
              </a:rPr>
              <a:t>Context</a:t>
            </a:r>
            <a:endParaRPr lang="es-ES_tradnl" sz="6000" b="1" dirty="0">
              <a:solidFill>
                <a:schemeClr val="bg1">
                  <a:lumMod val="85000"/>
                </a:schemeClr>
              </a:solidFill>
            </a:endParaRPr>
          </a:p>
        </p:txBody>
      </p:sp>
    </p:spTree>
    <p:extLst>
      <p:ext uri="{BB962C8B-B14F-4D97-AF65-F5344CB8AC3E}">
        <p14:creationId xmlns:p14="http://schemas.microsoft.com/office/powerpoint/2010/main" val="3212965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8"/>
          <p:cNvSpPr/>
          <p:nvPr/>
        </p:nvSpPr>
        <p:spPr>
          <a:xfrm>
            <a:off x="100291" y="209525"/>
            <a:ext cx="9027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GB" sz="3200" dirty="0">
                <a:solidFill>
                  <a:schemeClr val="lt1"/>
                </a:solidFill>
                <a:latin typeface="Calibri"/>
                <a:ea typeface="Calibri"/>
                <a:cs typeface="Calibri"/>
                <a:sym typeface="Calibri"/>
              </a:rPr>
              <a:t>Why hold the HLM during the UN General Assembly? </a:t>
            </a:r>
            <a:endParaRPr sz="3200" dirty="0">
              <a:solidFill>
                <a:schemeClr val="lt1"/>
              </a:solidFill>
              <a:latin typeface="Calibri"/>
              <a:ea typeface="Calibri"/>
              <a:cs typeface="Calibri"/>
              <a:sym typeface="Calibri"/>
            </a:endParaRPr>
          </a:p>
        </p:txBody>
      </p:sp>
      <p:graphicFrame>
        <p:nvGraphicFramePr>
          <p:cNvPr id="5" name="Diagram 4"/>
          <p:cNvGraphicFramePr/>
          <p:nvPr>
            <p:extLst>
              <p:ext uri="{D42A27DB-BD31-4B8C-83A1-F6EECF244321}">
                <p14:modId xmlns:p14="http://schemas.microsoft.com/office/powerpoint/2010/main" val="2095735772"/>
              </p:ext>
            </p:extLst>
          </p:nvPr>
        </p:nvGraphicFramePr>
        <p:xfrm>
          <a:off x="421205" y="1049994"/>
          <a:ext cx="8250765" cy="5304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0664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upload.wikimedia.org/wikipedia/commons/c/cf/UN_General_Assembly_bldg_flag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pic>
      <p:sp>
        <p:nvSpPr>
          <p:cNvPr id="5" name="Oval 4"/>
          <p:cNvSpPr/>
          <p:nvPr/>
        </p:nvSpPr>
        <p:spPr bwMode="auto">
          <a:xfrm>
            <a:off x="515868" y="1519280"/>
            <a:ext cx="1671284" cy="1569600"/>
          </a:xfrm>
          <a:prstGeom prst="ellipse">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GB" sz="3200" b="1" dirty="0">
                <a:solidFill>
                  <a:srgbClr val="1E7FB8"/>
                </a:solidFill>
                <a:cs typeface="Calibri" panose="020F0502020204030204" pitchFamily="34" charset="0"/>
              </a:rPr>
              <a:t>2011</a:t>
            </a:r>
            <a:br>
              <a:rPr lang="en-GB" sz="3200" b="1" dirty="0">
                <a:solidFill>
                  <a:srgbClr val="1E7FB8"/>
                </a:solidFill>
                <a:cs typeface="Calibri" panose="020F0502020204030204" pitchFamily="34" charset="0"/>
              </a:rPr>
            </a:br>
            <a:r>
              <a:rPr lang="en-GB" sz="1400" b="1" dirty="0">
                <a:solidFill>
                  <a:srgbClr val="1E7FB8"/>
                </a:solidFill>
                <a:cs typeface="Calibri" panose="020F0502020204030204" pitchFamily="34" charset="0"/>
              </a:rPr>
              <a:t>Political Declaration</a:t>
            </a:r>
            <a:endParaRPr lang="en-GB" b="1" dirty="0">
              <a:solidFill>
                <a:srgbClr val="1E7FB8"/>
              </a:solidFill>
              <a:cs typeface="Calibri" panose="020F0502020204030204" pitchFamily="34" charset="0"/>
            </a:endParaRPr>
          </a:p>
        </p:txBody>
      </p:sp>
      <p:sp>
        <p:nvSpPr>
          <p:cNvPr id="6" name="Oval 5"/>
          <p:cNvSpPr/>
          <p:nvPr/>
        </p:nvSpPr>
        <p:spPr bwMode="auto">
          <a:xfrm>
            <a:off x="3787408" y="4285407"/>
            <a:ext cx="1673352" cy="1569181"/>
          </a:xfrm>
          <a:prstGeom prst="ellipse">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GB" sz="2800" b="1" dirty="0">
                <a:solidFill>
                  <a:srgbClr val="1E7FB8"/>
                </a:solidFill>
                <a:cs typeface="Calibri" panose="020F0502020204030204" pitchFamily="34" charset="0"/>
              </a:rPr>
              <a:t>2014</a:t>
            </a:r>
            <a:br>
              <a:rPr lang="en-GB" sz="2800" b="1" dirty="0">
                <a:solidFill>
                  <a:srgbClr val="1E7FB8"/>
                </a:solidFill>
                <a:cs typeface="Calibri" panose="020F0502020204030204" pitchFamily="34" charset="0"/>
              </a:rPr>
            </a:br>
            <a:r>
              <a:rPr lang="en-GB" sz="1600" b="1" dirty="0">
                <a:solidFill>
                  <a:srgbClr val="1E7FB8"/>
                </a:solidFill>
                <a:cs typeface="Calibri" panose="020F0502020204030204" pitchFamily="34" charset="0"/>
              </a:rPr>
              <a:t>Outcome Document</a:t>
            </a:r>
            <a:endParaRPr lang="en-GB" sz="2800" b="1" dirty="0">
              <a:solidFill>
                <a:srgbClr val="1E7FB8"/>
              </a:solidFill>
              <a:cs typeface="Calibri" panose="020F0502020204030204" pitchFamily="34" charset="0"/>
            </a:endParaRPr>
          </a:p>
        </p:txBody>
      </p:sp>
      <p:sp>
        <p:nvSpPr>
          <p:cNvPr id="7" name="Oval 6"/>
          <p:cNvSpPr/>
          <p:nvPr/>
        </p:nvSpPr>
        <p:spPr bwMode="auto">
          <a:xfrm>
            <a:off x="6963326" y="1519280"/>
            <a:ext cx="1673352" cy="1569600"/>
          </a:xfrm>
          <a:prstGeom prst="ellipse">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GB" sz="3200" b="1" dirty="0">
                <a:solidFill>
                  <a:srgbClr val="1E7FB8"/>
                </a:solidFill>
                <a:cs typeface="Calibri" panose="020F0502020204030204" pitchFamily="34" charset="0"/>
              </a:rPr>
              <a:t>2018</a:t>
            </a:r>
          </a:p>
          <a:p>
            <a:pPr algn="ctr" fontAlgn="base">
              <a:spcBef>
                <a:spcPct val="0"/>
              </a:spcBef>
              <a:spcAft>
                <a:spcPct val="0"/>
              </a:spcAft>
            </a:pPr>
            <a:r>
              <a:rPr lang="en-GB" b="1" dirty="0">
                <a:solidFill>
                  <a:srgbClr val="1E7FB8"/>
                </a:solidFill>
                <a:cs typeface="Calibri" panose="020F0502020204030204" pitchFamily="34" charset="0"/>
              </a:rPr>
              <a:t>Political Declaration</a:t>
            </a:r>
          </a:p>
        </p:txBody>
      </p:sp>
      <p:sp>
        <p:nvSpPr>
          <p:cNvPr id="8" name="Curved Up Arrow 7"/>
          <p:cNvSpPr/>
          <p:nvPr/>
        </p:nvSpPr>
        <p:spPr>
          <a:xfrm>
            <a:off x="801112" y="3371006"/>
            <a:ext cx="7614605" cy="2681835"/>
          </a:xfrm>
          <a:prstGeom prst="curvedUp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black"/>
              </a:solidFill>
            </a:endParaRPr>
          </a:p>
        </p:txBody>
      </p:sp>
      <p:sp>
        <p:nvSpPr>
          <p:cNvPr id="9" name="TextBox 8"/>
          <p:cNvSpPr txBox="1"/>
          <p:nvPr/>
        </p:nvSpPr>
        <p:spPr>
          <a:xfrm>
            <a:off x="2231252" y="1969442"/>
            <a:ext cx="1942089" cy="738664"/>
          </a:xfrm>
          <a:prstGeom prst="rect">
            <a:avLst/>
          </a:prstGeom>
          <a:noFill/>
        </p:spPr>
        <p:txBody>
          <a:bodyPr wrap="square" rtlCol="0">
            <a:spAutoFit/>
          </a:bodyPr>
          <a:lstStyle/>
          <a:p>
            <a:r>
              <a:rPr lang="en-GB" b="1" dirty="0">
                <a:solidFill>
                  <a:prstClr val="white"/>
                </a:solidFill>
                <a:cs typeface="Calibri" panose="020F0502020204030204" pitchFamily="34" charset="0"/>
              </a:rPr>
              <a:t>First High-Level Meeting on NCDs</a:t>
            </a:r>
          </a:p>
          <a:p>
            <a:r>
              <a:rPr lang="en-GB" b="1" dirty="0">
                <a:solidFill>
                  <a:prstClr val="white"/>
                </a:solidFill>
                <a:cs typeface="Calibri" panose="020F0502020204030204" pitchFamily="34" charset="0"/>
              </a:rPr>
              <a:t>(World Leaders)</a:t>
            </a:r>
          </a:p>
        </p:txBody>
      </p:sp>
      <p:sp>
        <p:nvSpPr>
          <p:cNvPr id="12" name="TextBox 11"/>
          <p:cNvSpPr txBox="1"/>
          <p:nvPr/>
        </p:nvSpPr>
        <p:spPr>
          <a:xfrm>
            <a:off x="2620470" y="6219761"/>
            <a:ext cx="3816742" cy="523220"/>
          </a:xfrm>
          <a:prstGeom prst="rect">
            <a:avLst/>
          </a:prstGeom>
          <a:noFill/>
        </p:spPr>
        <p:txBody>
          <a:bodyPr wrap="square" rtlCol="0">
            <a:spAutoFit/>
          </a:bodyPr>
          <a:lstStyle/>
          <a:p>
            <a:pPr algn="ctr"/>
            <a:r>
              <a:rPr lang="en-GB" b="1" dirty="0">
                <a:solidFill>
                  <a:prstClr val="white"/>
                </a:solidFill>
                <a:cs typeface="Calibri" panose="020F0502020204030204" pitchFamily="34" charset="0"/>
              </a:rPr>
              <a:t>Second High-Level Meeting on NCDs (Ministers)</a:t>
            </a:r>
          </a:p>
        </p:txBody>
      </p:sp>
      <p:sp>
        <p:nvSpPr>
          <p:cNvPr id="13" name="TextBox 12"/>
          <p:cNvSpPr txBox="1"/>
          <p:nvPr/>
        </p:nvSpPr>
        <p:spPr>
          <a:xfrm>
            <a:off x="4333418" y="1988840"/>
            <a:ext cx="2581356" cy="954107"/>
          </a:xfrm>
          <a:prstGeom prst="rect">
            <a:avLst/>
          </a:prstGeom>
          <a:noFill/>
        </p:spPr>
        <p:txBody>
          <a:bodyPr wrap="square" rtlCol="0">
            <a:spAutoFit/>
          </a:bodyPr>
          <a:lstStyle/>
          <a:p>
            <a:pPr algn="r"/>
            <a:r>
              <a:rPr lang="en-GB" b="1" dirty="0">
                <a:solidFill>
                  <a:prstClr val="white"/>
                </a:solidFill>
                <a:cs typeface="Calibri" panose="020F0502020204030204" pitchFamily="34" charset="0"/>
              </a:rPr>
              <a:t>Third High-Level </a:t>
            </a:r>
            <a:br>
              <a:rPr lang="en-GB" b="1" dirty="0">
                <a:solidFill>
                  <a:prstClr val="white"/>
                </a:solidFill>
                <a:cs typeface="Calibri" panose="020F0502020204030204" pitchFamily="34" charset="0"/>
              </a:rPr>
            </a:br>
            <a:r>
              <a:rPr lang="en-GB" b="1" dirty="0">
                <a:solidFill>
                  <a:prstClr val="white"/>
                </a:solidFill>
                <a:cs typeface="Calibri" panose="020F0502020204030204" pitchFamily="34" charset="0"/>
              </a:rPr>
              <a:t>Meeting on NCDs</a:t>
            </a:r>
          </a:p>
          <a:p>
            <a:pPr algn="r"/>
            <a:r>
              <a:rPr lang="en-GB" b="1" dirty="0">
                <a:solidFill>
                  <a:prstClr val="white"/>
                </a:solidFill>
                <a:cs typeface="Calibri" panose="020F0502020204030204" pitchFamily="34" charset="0"/>
              </a:rPr>
              <a:t>(World Leaders)</a:t>
            </a:r>
          </a:p>
          <a:p>
            <a:pPr algn="r"/>
            <a:r>
              <a:rPr lang="en-GB" b="1" dirty="0">
                <a:solidFill>
                  <a:prstClr val="white"/>
                </a:solidFill>
                <a:cs typeface="Calibri" panose="020F0502020204030204" pitchFamily="34" charset="0"/>
              </a:rPr>
              <a:t> </a:t>
            </a:r>
          </a:p>
        </p:txBody>
      </p:sp>
      <p:sp>
        <p:nvSpPr>
          <p:cNvPr id="11" name="TextBox 10"/>
          <p:cNvSpPr txBox="1"/>
          <p:nvPr/>
        </p:nvSpPr>
        <p:spPr>
          <a:xfrm>
            <a:off x="11705" y="36664"/>
            <a:ext cx="9144000" cy="646331"/>
          </a:xfrm>
          <a:prstGeom prst="rect">
            <a:avLst/>
          </a:prstGeom>
          <a:noFill/>
        </p:spPr>
        <p:txBody>
          <a:bodyPr wrap="square" rtlCol="0">
            <a:spAutoFit/>
          </a:bodyPr>
          <a:lstStyle/>
          <a:p>
            <a:r>
              <a:rPr lang="en-GB" sz="3600" b="1" dirty="0">
                <a:solidFill>
                  <a:schemeClr val="bg1"/>
                </a:solidFill>
              </a:rPr>
              <a:t>2018 UN High-Level Meeting on NCDs</a:t>
            </a:r>
          </a:p>
        </p:txBody>
      </p:sp>
    </p:spTree>
    <p:extLst>
      <p:ext uri="{BB962C8B-B14F-4D97-AF65-F5344CB8AC3E}">
        <p14:creationId xmlns:p14="http://schemas.microsoft.com/office/powerpoint/2010/main" val="2428016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C7D2998-96CA-4808-A7BC-E098CFEBEDCE}"/>
              </a:ext>
            </a:extLst>
          </p:cNvPr>
          <p:cNvSpPr txBox="1"/>
          <p:nvPr/>
        </p:nvSpPr>
        <p:spPr>
          <a:xfrm>
            <a:off x="147761" y="1026555"/>
            <a:ext cx="8989282" cy="4632037"/>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GB" sz="2500" dirty="0"/>
              <a:t>A </a:t>
            </a:r>
            <a:r>
              <a:rPr lang="en-GB" sz="2500" b="1" dirty="0"/>
              <a:t>global</a:t>
            </a:r>
            <a:r>
              <a:rPr lang="en-GB" sz="2500" dirty="0"/>
              <a:t> </a:t>
            </a:r>
            <a:r>
              <a:rPr lang="en-GB" sz="2500" b="1" dirty="0"/>
              <a:t>multilateral</a:t>
            </a:r>
            <a:r>
              <a:rPr lang="en-GB" sz="2500" dirty="0"/>
              <a:t> process for </a:t>
            </a:r>
            <a:r>
              <a:rPr lang="en-GB" sz="2500" b="1" dirty="0"/>
              <a:t>global issues</a:t>
            </a:r>
          </a:p>
          <a:p>
            <a:pPr marL="457200" indent="-457200">
              <a:spcAft>
                <a:spcPts val="1200"/>
              </a:spcAft>
              <a:buFont typeface="Arial" panose="020B0604020202020204" pitchFamily="34" charset="0"/>
              <a:buChar char="•"/>
            </a:pPr>
            <a:r>
              <a:rPr lang="en-GB" sz="2500" dirty="0"/>
              <a:t>All national governments at the highest </a:t>
            </a:r>
            <a:r>
              <a:rPr lang="en-GB" sz="2500" b="1" dirty="0"/>
              <a:t>political level </a:t>
            </a:r>
          </a:p>
          <a:p>
            <a:pPr marL="457200" indent="-457200">
              <a:spcAft>
                <a:spcPts val="1200"/>
              </a:spcAft>
              <a:buFont typeface="Arial" panose="020B0604020202020204" pitchFamily="34" charset="0"/>
              <a:buChar char="•"/>
            </a:pPr>
            <a:r>
              <a:rPr lang="en-GB" sz="2500" dirty="0"/>
              <a:t>Elevated health from the </a:t>
            </a:r>
            <a:r>
              <a:rPr lang="en-GB" sz="2500" b="1" dirty="0"/>
              <a:t>technical to political </a:t>
            </a:r>
            <a:r>
              <a:rPr lang="en-GB" sz="2500" dirty="0"/>
              <a:t>realm</a:t>
            </a:r>
          </a:p>
          <a:p>
            <a:pPr marL="457200" indent="-457200">
              <a:spcAft>
                <a:spcPts val="1200"/>
              </a:spcAft>
              <a:buFont typeface="Arial" panose="020B0604020202020204" pitchFamily="34" charset="0"/>
              <a:buChar char="•"/>
            </a:pPr>
            <a:r>
              <a:rPr lang="en-GB" sz="2500" dirty="0"/>
              <a:t>Opportunity to </a:t>
            </a:r>
            <a:r>
              <a:rPr lang="en-GB" sz="2500" b="1" dirty="0"/>
              <a:t>focus attention, reiterate commitments, review progress, </a:t>
            </a:r>
            <a:r>
              <a:rPr lang="en-GB" sz="2500" dirty="0"/>
              <a:t>and</a:t>
            </a:r>
            <a:r>
              <a:rPr lang="en-GB" sz="2500" b="1" dirty="0"/>
              <a:t> </a:t>
            </a:r>
            <a:r>
              <a:rPr lang="en-GB" sz="2500" dirty="0"/>
              <a:t>agree the </a:t>
            </a:r>
            <a:r>
              <a:rPr lang="en-GB" sz="2500" b="1" dirty="0"/>
              <a:t>way forward</a:t>
            </a:r>
          </a:p>
          <a:p>
            <a:pPr marL="457200" indent="-457200">
              <a:spcAft>
                <a:spcPts val="1200"/>
              </a:spcAft>
              <a:buFont typeface="Arial" panose="020B0604020202020204" pitchFamily="34" charset="0"/>
              <a:buChar char="•"/>
            </a:pPr>
            <a:r>
              <a:rPr lang="en-GB" sz="2500" dirty="0"/>
              <a:t>Galvanised </a:t>
            </a:r>
            <a:r>
              <a:rPr lang="en-GB" sz="2500" b="1" dirty="0"/>
              <a:t>consensus on international cooperation</a:t>
            </a:r>
          </a:p>
          <a:p>
            <a:pPr marL="457200" indent="-457200">
              <a:spcAft>
                <a:spcPts val="1200"/>
              </a:spcAft>
              <a:buFont typeface="Arial" panose="020B0604020202020204" pitchFamily="34" charset="0"/>
              <a:buChar char="•"/>
            </a:pPr>
            <a:r>
              <a:rPr lang="en-GB" sz="2500" dirty="0"/>
              <a:t>Resulted in </a:t>
            </a:r>
            <a:r>
              <a:rPr lang="en-GB" sz="2500" b="1" dirty="0"/>
              <a:t>national political commitments and targets</a:t>
            </a:r>
          </a:p>
          <a:p>
            <a:pPr>
              <a:spcAft>
                <a:spcPts val="1200"/>
              </a:spcAft>
            </a:pPr>
            <a:endParaRPr lang="en-GB" sz="2500" dirty="0"/>
          </a:p>
          <a:p>
            <a:pPr marL="457200" indent="-457200">
              <a:spcAft>
                <a:spcPts val="1200"/>
              </a:spcAft>
              <a:buFont typeface="+mj-lt"/>
              <a:buAutoNum type="arabicPeriod"/>
            </a:pPr>
            <a:endParaRPr lang="en-GB" sz="2500" dirty="0"/>
          </a:p>
        </p:txBody>
      </p:sp>
      <p:sp>
        <p:nvSpPr>
          <p:cNvPr id="3" name="TextBox 2">
            <a:extLst>
              <a:ext uri="{FF2B5EF4-FFF2-40B4-BE49-F238E27FC236}">
                <a16:creationId xmlns="" xmlns:a16="http://schemas.microsoft.com/office/drawing/2014/main" id="{ECB00259-8775-4A68-8E3D-E67E8F42EDCC}"/>
              </a:ext>
            </a:extLst>
          </p:cNvPr>
          <p:cNvSpPr txBox="1"/>
          <p:nvPr/>
        </p:nvSpPr>
        <p:spPr>
          <a:xfrm>
            <a:off x="144016" y="116632"/>
            <a:ext cx="9180512" cy="646331"/>
          </a:xfrm>
          <a:prstGeom prst="rect">
            <a:avLst/>
          </a:prstGeom>
          <a:noFill/>
        </p:spPr>
        <p:txBody>
          <a:bodyPr wrap="square" rtlCol="0">
            <a:spAutoFit/>
          </a:bodyPr>
          <a:lstStyle/>
          <a:p>
            <a:pPr defTabSz="457200"/>
            <a:r>
              <a:rPr lang="en-GB" sz="3600" b="1" dirty="0">
                <a:solidFill>
                  <a:srgbClr val="FFFFFF"/>
                </a:solidFill>
                <a:cs typeface="Arial" pitchFamily="34" charset="0"/>
              </a:rPr>
              <a:t>Why was it important?</a:t>
            </a:r>
            <a:endParaRPr lang="en-GB" sz="3600" b="1" i="1" dirty="0">
              <a:solidFill>
                <a:srgbClr val="FFFFFF"/>
              </a:solidFill>
              <a:cs typeface="Arial" pitchFamily="34" charset="0"/>
            </a:endParaRPr>
          </a:p>
        </p:txBody>
      </p:sp>
      <p:pic>
        <p:nvPicPr>
          <p:cNvPr id="4" name="Picture 2">
            <a:extLst>
              <a:ext uri="{FF2B5EF4-FFF2-40B4-BE49-F238E27FC236}">
                <a16:creationId xmlns="" xmlns:a16="http://schemas.microsoft.com/office/drawing/2014/main" id="{FAE0964F-AD49-40DA-9351-1D374D75B6F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7020" y="4725264"/>
            <a:ext cx="3759233" cy="20648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854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1DAF7AA-A1F4-449A-B4BA-9A754AFD2844}"/>
              </a:ext>
            </a:extLst>
          </p:cNvPr>
          <p:cNvPicPr>
            <a:picLocks noChangeAspect="1"/>
          </p:cNvPicPr>
          <p:nvPr/>
        </p:nvPicPr>
        <p:blipFill>
          <a:blip r:embed="rId3"/>
          <a:stretch>
            <a:fillRect/>
          </a:stretch>
        </p:blipFill>
        <p:spPr>
          <a:xfrm>
            <a:off x="0" y="1143000"/>
            <a:ext cx="9144000" cy="4572000"/>
          </a:xfrm>
          <a:prstGeom prst="rect">
            <a:avLst/>
          </a:prstGeom>
        </p:spPr>
      </p:pic>
      <p:sp>
        <p:nvSpPr>
          <p:cNvPr id="4" name="TextBox 3">
            <a:extLst>
              <a:ext uri="{FF2B5EF4-FFF2-40B4-BE49-F238E27FC236}">
                <a16:creationId xmlns="" xmlns:a16="http://schemas.microsoft.com/office/drawing/2014/main" id="{6D20C658-A149-4FFC-A833-A0A3327E9158}"/>
              </a:ext>
            </a:extLst>
          </p:cNvPr>
          <p:cNvSpPr txBox="1"/>
          <p:nvPr/>
        </p:nvSpPr>
        <p:spPr>
          <a:xfrm>
            <a:off x="144016" y="116632"/>
            <a:ext cx="9180512" cy="646331"/>
          </a:xfrm>
          <a:prstGeom prst="rect">
            <a:avLst/>
          </a:prstGeom>
          <a:noFill/>
        </p:spPr>
        <p:txBody>
          <a:bodyPr wrap="square" rtlCol="0">
            <a:spAutoFit/>
          </a:bodyPr>
          <a:lstStyle/>
          <a:p>
            <a:pPr defTabSz="457200"/>
            <a:r>
              <a:rPr lang="en-GB" sz="3600" b="1" dirty="0">
                <a:solidFill>
                  <a:srgbClr val="FFFFFF"/>
                </a:solidFill>
                <a:cs typeface="Arial" pitchFamily="34" charset="0"/>
              </a:rPr>
              <a:t>What are the lessons learnt?</a:t>
            </a:r>
            <a:endParaRPr lang="en-GB" sz="3600" b="1" i="1" dirty="0">
              <a:solidFill>
                <a:srgbClr val="FFFFFF"/>
              </a:solidFill>
              <a:cs typeface="Arial" pitchFamily="34" charset="0"/>
            </a:endParaRPr>
          </a:p>
        </p:txBody>
      </p:sp>
      <p:sp>
        <p:nvSpPr>
          <p:cNvPr id="5" name="Rounded Rectangle 4"/>
          <p:cNvSpPr/>
          <p:nvPr/>
        </p:nvSpPr>
        <p:spPr>
          <a:xfrm>
            <a:off x="2292130" y="6308224"/>
            <a:ext cx="5069532" cy="320057"/>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latin typeface="Calibri"/>
                <a:cs typeface="Calibri"/>
              </a:rPr>
              <a:t>http://</a:t>
            </a:r>
            <a:r>
              <a:rPr lang="en-US" sz="1200" b="1" dirty="0" err="1">
                <a:latin typeface="Calibri"/>
                <a:cs typeface="Calibri"/>
              </a:rPr>
              <a:t>www.un.org</a:t>
            </a:r>
            <a:r>
              <a:rPr lang="en-US" sz="1200" b="1" dirty="0">
                <a:latin typeface="Calibri"/>
                <a:cs typeface="Calibri"/>
              </a:rPr>
              <a:t>/en/</a:t>
            </a:r>
            <a:r>
              <a:rPr lang="en-US" sz="1200" b="1" dirty="0" err="1">
                <a:latin typeface="Calibri"/>
                <a:cs typeface="Calibri"/>
              </a:rPr>
              <a:t>ga</a:t>
            </a:r>
            <a:r>
              <a:rPr lang="en-US" sz="1200" b="1" dirty="0">
                <a:latin typeface="Calibri"/>
                <a:cs typeface="Calibri"/>
              </a:rPr>
              <a:t>/search/</a:t>
            </a:r>
            <a:r>
              <a:rPr lang="en-US" sz="1200" b="1" dirty="0" err="1">
                <a:latin typeface="Calibri"/>
                <a:cs typeface="Calibri"/>
              </a:rPr>
              <a:t>view_doc.asp?symbol</a:t>
            </a:r>
            <a:r>
              <a:rPr lang="en-US" sz="1200" b="1" dirty="0">
                <a:latin typeface="Calibri"/>
                <a:cs typeface="Calibri"/>
              </a:rPr>
              <a:t>=A/RES/72/274</a:t>
            </a:r>
          </a:p>
        </p:txBody>
      </p:sp>
    </p:spTree>
    <p:extLst>
      <p:ext uri="{BB962C8B-B14F-4D97-AF65-F5344CB8AC3E}">
        <p14:creationId xmlns:p14="http://schemas.microsoft.com/office/powerpoint/2010/main" val="370753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4BB15AF-A371-4DF5-92C4-543CAA0F778C}"/>
              </a:ext>
            </a:extLst>
          </p:cNvPr>
          <p:cNvSpPr txBox="1"/>
          <p:nvPr/>
        </p:nvSpPr>
        <p:spPr>
          <a:xfrm>
            <a:off x="255180" y="1141441"/>
            <a:ext cx="8736419" cy="5201424"/>
          </a:xfrm>
          <a:prstGeom prst="rect">
            <a:avLst/>
          </a:prstGeom>
          <a:noFill/>
        </p:spPr>
        <p:txBody>
          <a:bodyPr wrap="square" rtlCol="0">
            <a:spAutoFit/>
          </a:bodyPr>
          <a:lstStyle/>
          <a:p>
            <a:pPr marL="457200" indent="-457200">
              <a:spcAft>
                <a:spcPts val="1200"/>
              </a:spcAft>
              <a:buFont typeface="+mj-lt"/>
              <a:buAutoNum type="arabicPeriod"/>
            </a:pPr>
            <a:r>
              <a:rPr lang="en-GB" sz="2800" dirty="0" smtClean="0">
                <a:latin typeface="Calibri"/>
                <a:cs typeface="Calibri"/>
              </a:rPr>
              <a:t>NCDs included in </a:t>
            </a:r>
            <a:r>
              <a:rPr lang="en-GB" sz="2800" b="1" dirty="0" smtClean="0">
                <a:latin typeface="Calibri"/>
                <a:cs typeface="Calibri"/>
              </a:rPr>
              <a:t>UN Sustainable Development Goals</a:t>
            </a:r>
          </a:p>
          <a:p>
            <a:pPr marL="457200" indent="-457200">
              <a:spcAft>
                <a:spcPts val="1200"/>
              </a:spcAft>
              <a:buFont typeface="+mj-lt"/>
              <a:buAutoNum type="arabicPeriod"/>
            </a:pPr>
            <a:r>
              <a:rPr lang="en-GB" sz="2800" b="1" dirty="0" smtClean="0">
                <a:latin typeface="Calibri"/>
                <a:cs typeface="Calibri"/>
              </a:rPr>
              <a:t>Global</a:t>
            </a:r>
            <a:r>
              <a:rPr lang="en-GB" sz="2800" dirty="0" smtClean="0">
                <a:latin typeface="Calibri"/>
                <a:cs typeface="Calibri"/>
              </a:rPr>
              <a:t> </a:t>
            </a:r>
            <a:r>
              <a:rPr lang="en-GB" sz="2800" b="1" dirty="0">
                <a:latin typeface="Calibri"/>
                <a:cs typeface="Calibri"/>
              </a:rPr>
              <a:t>awareness </a:t>
            </a:r>
            <a:r>
              <a:rPr lang="en-GB" sz="2800" dirty="0">
                <a:latin typeface="Calibri"/>
                <a:cs typeface="Calibri"/>
              </a:rPr>
              <a:t>of the scale, burden and threat</a:t>
            </a:r>
          </a:p>
          <a:p>
            <a:pPr marL="457200" indent="-457200">
              <a:spcAft>
                <a:spcPts val="1200"/>
              </a:spcAft>
              <a:buFont typeface="+mj-lt"/>
              <a:buAutoNum type="arabicPeriod"/>
            </a:pPr>
            <a:r>
              <a:rPr lang="en-GB" sz="2800" dirty="0">
                <a:latin typeface="Calibri"/>
                <a:cs typeface="Calibri"/>
              </a:rPr>
              <a:t>Longstanding </a:t>
            </a:r>
            <a:r>
              <a:rPr lang="en-GB" sz="2800" b="1" dirty="0">
                <a:latin typeface="Calibri"/>
                <a:cs typeface="Calibri"/>
              </a:rPr>
              <a:t>political </a:t>
            </a:r>
            <a:r>
              <a:rPr lang="en-GB" sz="2800" b="1" dirty="0" smtClean="0">
                <a:latin typeface="Calibri"/>
                <a:cs typeface="Calibri"/>
              </a:rPr>
              <a:t>leaders’ commitment</a:t>
            </a:r>
            <a:endParaRPr lang="en-GB" sz="2800" b="1" dirty="0">
              <a:latin typeface="Calibri"/>
              <a:cs typeface="Calibri"/>
            </a:endParaRPr>
          </a:p>
          <a:p>
            <a:pPr marL="457200" indent="-457200">
              <a:spcAft>
                <a:spcPts val="1200"/>
              </a:spcAft>
              <a:buFont typeface="+mj-lt"/>
              <a:buAutoNum type="arabicPeriod"/>
            </a:pPr>
            <a:r>
              <a:rPr lang="en-GB" sz="2800" dirty="0">
                <a:latin typeface="Calibri"/>
                <a:cs typeface="Calibri"/>
              </a:rPr>
              <a:t>Plethora of </a:t>
            </a:r>
            <a:r>
              <a:rPr lang="en-GB" sz="2800" b="1" dirty="0">
                <a:latin typeface="Calibri"/>
                <a:cs typeface="Calibri"/>
              </a:rPr>
              <a:t>plans, political commitments and targets</a:t>
            </a:r>
          </a:p>
          <a:p>
            <a:pPr marL="457200" indent="-457200">
              <a:spcAft>
                <a:spcPts val="1200"/>
              </a:spcAft>
              <a:buFont typeface="+mj-lt"/>
              <a:buAutoNum type="arabicPeriod"/>
            </a:pPr>
            <a:r>
              <a:rPr lang="en-GB" sz="2800" dirty="0" smtClean="0">
                <a:latin typeface="Calibri"/>
                <a:cs typeface="Calibri"/>
              </a:rPr>
              <a:t>Evidence </a:t>
            </a:r>
            <a:r>
              <a:rPr lang="en-GB" sz="2800" dirty="0">
                <a:latin typeface="Calibri"/>
                <a:cs typeface="Calibri"/>
              </a:rPr>
              <a:t>base and </a:t>
            </a:r>
            <a:r>
              <a:rPr lang="en-GB" sz="2800" b="1" dirty="0">
                <a:latin typeface="Calibri"/>
                <a:cs typeface="Calibri"/>
              </a:rPr>
              <a:t>consensus on solutions</a:t>
            </a:r>
          </a:p>
          <a:p>
            <a:pPr marL="457200" indent="-457200">
              <a:spcAft>
                <a:spcPts val="1200"/>
              </a:spcAft>
              <a:buFont typeface="+mj-lt"/>
              <a:buAutoNum type="arabicPeriod"/>
            </a:pPr>
            <a:r>
              <a:rPr lang="en-GB" sz="2800" dirty="0">
                <a:latin typeface="Calibri"/>
                <a:cs typeface="Calibri"/>
              </a:rPr>
              <a:t>Stronger</a:t>
            </a:r>
            <a:r>
              <a:rPr lang="en-GB" sz="2800" b="1" dirty="0">
                <a:latin typeface="Calibri"/>
                <a:cs typeface="Calibri"/>
              </a:rPr>
              <a:t> civil society movement</a:t>
            </a:r>
          </a:p>
          <a:p>
            <a:pPr marL="457200" indent="-457200">
              <a:spcAft>
                <a:spcPts val="1200"/>
              </a:spcAft>
              <a:buFont typeface="+mj-lt"/>
              <a:buAutoNum type="arabicPeriod"/>
            </a:pPr>
            <a:endParaRPr lang="en-GB" sz="2800" dirty="0">
              <a:latin typeface="Calibri"/>
              <a:cs typeface="Calibri"/>
            </a:endParaRPr>
          </a:p>
          <a:p>
            <a:pPr marL="457200" indent="-457200">
              <a:spcAft>
                <a:spcPts val="1200"/>
              </a:spcAft>
              <a:buFont typeface="+mj-lt"/>
              <a:buAutoNum type="arabicPeriod"/>
            </a:pPr>
            <a:endParaRPr lang="en-GB" sz="2800" dirty="0">
              <a:latin typeface="Calibri"/>
              <a:cs typeface="Calibri"/>
            </a:endParaRPr>
          </a:p>
          <a:p>
            <a:pPr marL="457200" indent="-457200">
              <a:spcAft>
                <a:spcPts val="1200"/>
              </a:spcAft>
              <a:buFont typeface="+mj-lt"/>
              <a:buAutoNum type="arabicPeriod"/>
            </a:pPr>
            <a:endParaRPr lang="en-GB" sz="2800" dirty="0">
              <a:latin typeface="Calibri"/>
              <a:cs typeface="Calibri"/>
            </a:endParaRPr>
          </a:p>
        </p:txBody>
      </p:sp>
      <p:sp>
        <p:nvSpPr>
          <p:cNvPr id="3" name="TextBox 2">
            <a:extLst>
              <a:ext uri="{FF2B5EF4-FFF2-40B4-BE49-F238E27FC236}">
                <a16:creationId xmlns="" xmlns:a16="http://schemas.microsoft.com/office/drawing/2014/main" id="{B91F14F4-B662-4762-BB85-7587FEA7A8B5}"/>
              </a:ext>
            </a:extLst>
          </p:cNvPr>
          <p:cNvSpPr txBox="1"/>
          <p:nvPr/>
        </p:nvSpPr>
        <p:spPr>
          <a:xfrm>
            <a:off x="144016" y="116632"/>
            <a:ext cx="9180512" cy="646331"/>
          </a:xfrm>
          <a:prstGeom prst="rect">
            <a:avLst/>
          </a:prstGeom>
          <a:noFill/>
        </p:spPr>
        <p:txBody>
          <a:bodyPr wrap="square" rtlCol="0">
            <a:spAutoFit/>
          </a:bodyPr>
          <a:lstStyle/>
          <a:p>
            <a:pPr defTabSz="457200"/>
            <a:r>
              <a:rPr lang="en-GB" sz="3600" b="1" dirty="0">
                <a:solidFill>
                  <a:srgbClr val="FFFFFF"/>
                </a:solidFill>
                <a:cs typeface="Arial" pitchFamily="34" charset="0"/>
              </a:rPr>
              <a:t>What was the context? 6 positives</a:t>
            </a:r>
            <a:endParaRPr lang="en-GB" sz="3600" b="1" i="1" dirty="0">
              <a:solidFill>
                <a:srgbClr val="FFFFFF"/>
              </a:solidFill>
              <a:cs typeface="Arial" pitchFamily="34" charset="0"/>
            </a:endParaRPr>
          </a:p>
        </p:txBody>
      </p:sp>
      <p:pic>
        <p:nvPicPr>
          <p:cNvPr id="4" name="Picture 6">
            <a:extLst>
              <a:ext uri="{FF2B5EF4-FFF2-40B4-BE49-F238E27FC236}">
                <a16:creationId xmlns="" xmlns:a16="http://schemas.microsoft.com/office/drawing/2014/main" id="{5FEA2DCE-E13F-4FB2-B412-5B8F48493EE0}"/>
              </a:ext>
            </a:extLst>
          </p:cNvPr>
          <p:cNvPicPr>
            <a:picLocks noChangeAspect="1" noChangeArrowheads="1"/>
          </p:cNvPicPr>
          <p:nvPr/>
        </p:nvPicPr>
        <p:blipFill>
          <a:blip r:embed="rId3"/>
          <a:srcRect/>
          <a:stretch>
            <a:fillRect/>
          </a:stretch>
        </p:blipFill>
        <p:spPr bwMode="auto">
          <a:xfrm>
            <a:off x="5980598" y="5153225"/>
            <a:ext cx="3067461" cy="1537607"/>
          </a:xfrm>
          <a:prstGeom prst="rect">
            <a:avLst/>
          </a:prstGeom>
          <a:noFill/>
          <a:ln w="9525">
            <a:noFill/>
            <a:miter lim="800000"/>
            <a:headEnd/>
            <a:tailEnd/>
          </a:ln>
        </p:spPr>
      </p:pic>
      <p:pic>
        <p:nvPicPr>
          <p:cNvPr id="5" name="Picture 4">
            <a:extLst>
              <a:ext uri="{FF2B5EF4-FFF2-40B4-BE49-F238E27FC236}">
                <a16:creationId xmlns="" xmlns:a16="http://schemas.microsoft.com/office/drawing/2014/main" id="{409339B9-6897-48D5-86B0-8C19AD922681}"/>
              </a:ext>
            </a:extLst>
          </p:cNvPr>
          <p:cNvPicPr>
            <a:picLocks noChangeAspect="1"/>
          </p:cNvPicPr>
          <p:nvPr/>
        </p:nvPicPr>
        <p:blipFill>
          <a:blip r:embed="rId4"/>
          <a:stretch>
            <a:fillRect/>
          </a:stretch>
        </p:blipFill>
        <p:spPr>
          <a:xfrm>
            <a:off x="3937492" y="5090842"/>
            <a:ext cx="1867017" cy="1599990"/>
          </a:xfrm>
          <a:prstGeom prst="rect">
            <a:avLst/>
          </a:prstGeom>
          <a:ln>
            <a:solidFill>
              <a:schemeClr val="bg1">
                <a:lumMod val="85000"/>
              </a:schemeClr>
            </a:solidFill>
          </a:ln>
        </p:spPr>
      </p:pic>
      <p:pic>
        <p:nvPicPr>
          <p:cNvPr id="6" name="Picture 5">
            <a:extLst>
              <a:ext uri="{FF2B5EF4-FFF2-40B4-BE49-F238E27FC236}">
                <a16:creationId xmlns="" xmlns:a16="http://schemas.microsoft.com/office/drawing/2014/main" id="{5C134B35-1EE3-490D-9F13-B1251ABBC3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2448" y="4851331"/>
            <a:ext cx="1287651" cy="1839501"/>
          </a:xfrm>
          <a:prstGeom prst="rect">
            <a:avLst/>
          </a:prstGeom>
          <a:ln>
            <a:solidFill>
              <a:srgbClr val="25B2E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90042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91F14F4-B662-4762-BB85-7587FEA7A8B5}"/>
              </a:ext>
            </a:extLst>
          </p:cNvPr>
          <p:cNvSpPr txBox="1"/>
          <p:nvPr/>
        </p:nvSpPr>
        <p:spPr>
          <a:xfrm>
            <a:off x="144016" y="116632"/>
            <a:ext cx="9180512" cy="646331"/>
          </a:xfrm>
          <a:prstGeom prst="rect">
            <a:avLst/>
          </a:prstGeom>
          <a:noFill/>
        </p:spPr>
        <p:txBody>
          <a:bodyPr wrap="square" rtlCol="0">
            <a:spAutoFit/>
          </a:bodyPr>
          <a:lstStyle/>
          <a:p>
            <a:pPr defTabSz="457200"/>
            <a:r>
              <a:rPr lang="en-GB" sz="3600" b="1" dirty="0">
                <a:solidFill>
                  <a:srgbClr val="FFFFFF"/>
                </a:solidFill>
                <a:cs typeface="Arial" pitchFamily="34" charset="0"/>
              </a:rPr>
              <a:t>What was the context? 6 negatives</a:t>
            </a:r>
            <a:endParaRPr lang="en-GB" sz="3600" b="1" i="1" dirty="0">
              <a:solidFill>
                <a:srgbClr val="FFFFFF"/>
              </a:solidFill>
              <a:cs typeface="Arial" pitchFamily="34" charset="0"/>
            </a:endParaRPr>
          </a:p>
        </p:txBody>
      </p:sp>
      <p:sp>
        <p:nvSpPr>
          <p:cNvPr id="4" name="TextBox 3">
            <a:extLst>
              <a:ext uri="{FF2B5EF4-FFF2-40B4-BE49-F238E27FC236}">
                <a16:creationId xmlns="" xmlns:a16="http://schemas.microsoft.com/office/drawing/2014/main" id="{CD751735-45F3-43F1-9437-A228609375B9}"/>
              </a:ext>
            </a:extLst>
          </p:cNvPr>
          <p:cNvSpPr txBox="1"/>
          <p:nvPr/>
        </p:nvSpPr>
        <p:spPr>
          <a:xfrm>
            <a:off x="203790" y="1147817"/>
            <a:ext cx="8736419" cy="5201424"/>
          </a:xfrm>
          <a:prstGeom prst="rect">
            <a:avLst/>
          </a:prstGeom>
          <a:noFill/>
        </p:spPr>
        <p:txBody>
          <a:bodyPr wrap="square" rtlCol="0">
            <a:spAutoFit/>
          </a:bodyPr>
          <a:lstStyle/>
          <a:p>
            <a:pPr marL="457200" indent="-457200">
              <a:spcAft>
                <a:spcPts val="1200"/>
              </a:spcAft>
              <a:buFont typeface="+mj-lt"/>
              <a:buAutoNum type="arabicPeriod"/>
            </a:pPr>
            <a:r>
              <a:rPr lang="en-GB" sz="2800" b="1" dirty="0">
                <a:latin typeface="Calibri"/>
                <a:cs typeface="Calibri"/>
              </a:rPr>
              <a:t>Slow and uneven progress </a:t>
            </a:r>
            <a:r>
              <a:rPr lang="en-GB" sz="2800" dirty="0" smtClean="0">
                <a:latin typeface="Calibri"/>
                <a:cs typeface="Calibri"/>
              </a:rPr>
              <a:t>in NCD response globally</a:t>
            </a:r>
            <a:r>
              <a:rPr lang="en-GB" sz="2800" b="1" dirty="0" smtClean="0">
                <a:latin typeface="Calibri"/>
                <a:cs typeface="Calibri"/>
              </a:rPr>
              <a:t> </a:t>
            </a:r>
            <a:endParaRPr lang="en-GB" sz="2800" b="1" dirty="0">
              <a:latin typeface="Calibri"/>
              <a:cs typeface="Calibri"/>
            </a:endParaRPr>
          </a:p>
          <a:p>
            <a:pPr marL="457200" indent="-457200">
              <a:spcAft>
                <a:spcPts val="1200"/>
              </a:spcAft>
              <a:buFont typeface="+mj-lt"/>
              <a:buAutoNum type="arabicPeriod"/>
            </a:pPr>
            <a:r>
              <a:rPr lang="en-GB" sz="2800" dirty="0" smtClean="0">
                <a:latin typeface="Calibri"/>
                <a:cs typeface="Calibri"/>
              </a:rPr>
              <a:t>Countries’ </a:t>
            </a:r>
            <a:r>
              <a:rPr lang="en-GB" sz="2800" b="1" dirty="0" smtClean="0">
                <a:latin typeface="Calibri"/>
                <a:cs typeface="Calibri"/>
              </a:rPr>
              <a:t>conflicting priorities</a:t>
            </a:r>
            <a:r>
              <a:rPr lang="en-GB" sz="2800" dirty="0" smtClean="0">
                <a:latin typeface="Calibri"/>
                <a:cs typeface="Calibri"/>
              </a:rPr>
              <a:t>, sense of multiple crises</a:t>
            </a:r>
            <a:endParaRPr lang="en-GB" sz="2800" b="1" dirty="0">
              <a:latin typeface="Calibri"/>
              <a:cs typeface="Calibri"/>
            </a:endParaRPr>
          </a:p>
          <a:p>
            <a:pPr marL="457200" indent="-457200">
              <a:spcAft>
                <a:spcPts val="1200"/>
              </a:spcAft>
              <a:buFont typeface="+mj-lt"/>
              <a:buAutoNum type="arabicPeriod"/>
            </a:pPr>
            <a:r>
              <a:rPr lang="en-GB" sz="2800" b="1" dirty="0">
                <a:latin typeface="Calibri"/>
                <a:cs typeface="Calibri"/>
              </a:rPr>
              <a:t>Political inertia </a:t>
            </a:r>
            <a:r>
              <a:rPr lang="en-GB" sz="2800" dirty="0">
                <a:latin typeface="Calibri"/>
                <a:cs typeface="Calibri"/>
              </a:rPr>
              <a:t>and opposition to “new and ambitious”</a:t>
            </a:r>
          </a:p>
          <a:p>
            <a:pPr marL="457200" indent="-457200">
              <a:spcAft>
                <a:spcPts val="1200"/>
              </a:spcAft>
              <a:buFont typeface="+mj-lt"/>
              <a:buAutoNum type="arabicPeriod"/>
            </a:pPr>
            <a:r>
              <a:rPr lang="en-GB" sz="2800" dirty="0">
                <a:latin typeface="Calibri"/>
                <a:cs typeface="Calibri"/>
              </a:rPr>
              <a:t>Still </a:t>
            </a:r>
            <a:r>
              <a:rPr lang="en-GB" sz="2800" dirty="0" smtClean="0">
                <a:latin typeface="Calibri"/>
                <a:cs typeface="Calibri"/>
              </a:rPr>
              <a:t>painfully inadequate </a:t>
            </a:r>
            <a:r>
              <a:rPr lang="en-GB" sz="2800" b="1" dirty="0">
                <a:latin typeface="Calibri"/>
                <a:cs typeface="Calibri"/>
              </a:rPr>
              <a:t>resources</a:t>
            </a:r>
          </a:p>
          <a:p>
            <a:pPr marL="457200" indent="-457200">
              <a:spcAft>
                <a:spcPts val="1200"/>
              </a:spcAft>
              <a:buFont typeface="+mj-lt"/>
              <a:buAutoNum type="arabicPeriod"/>
            </a:pPr>
            <a:r>
              <a:rPr lang="en-GB" sz="2800" dirty="0">
                <a:latin typeface="Calibri"/>
                <a:cs typeface="Calibri"/>
              </a:rPr>
              <a:t>Interference of </a:t>
            </a:r>
            <a:r>
              <a:rPr lang="en-GB" sz="2800" b="1" dirty="0">
                <a:latin typeface="Calibri"/>
                <a:cs typeface="Calibri"/>
              </a:rPr>
              <a:t>powerful multinationals </a:t>
            </a:r>
            <a:r>
              <a:rPr lang="en-GB" sz="2800" dirty="0">
                <a:latin typeface="Calibri"/>
                <a:cs typeface="Calibri"/>
              </a:rPr>
              <a:t>in public policy</a:t>
            </a:r>
          </a:p>
          <a:p>
            <a:pPr marL="457200" indent="-457200">
              <a:spcAft>
                <a:spcPts val="1200"/>
              </a:spcAft>
              <a:buFont typeface="+mj-lt"/>
              <a:buAutoNum type="arabicPeriod"/>
            </a:pPr>
            <a:r>
              <a:rPr lang="en-GB" sz="2800" dirty="0">
                <a:latin typeface="Calibri"/>
                <a:cs typeface="Calibri"/>
              </a:rPr>
              <a:t>Absence of a </a:t>
            </a:r>
            <a:r>
              <a:rPr lang="en-GB" sz="2800" b="1" dirty="0">
                <a:latin typeface="Calibri"/>
                <a:cs typeface="Calibri"/>
              </a:rPr>
              <a:t>people’s movement</a:t>
            </a:r>
            <a:endParaRPr lang="en-GB" sz="2800" dirty="0">
              <a:latin typeface="Calibri"/>
              <a:cs typeface="Calibri"/>
            </a:endParaRPr>
          </a:p>
          <a:p>
            <a:pPr marL="457200" indent="-457200">
              <a:spcAft>
                <a:spcPts val="1200"/>
              </a:spcAft>
              <a:buFont typeface="+mj-lt"/>
              <a:buAutoNum type="arabicPeriod"/>
            </a:pPr>
            <a:endParaRPr lang="en-GB" sz="2800" dirty="0">
              <a:latin typeface="Calibri"/>
              <a:cs typeface="Calibri"/>
            </a:endParaRPr>
          </a:p>
          <a:p>
            <a:pPr marL="457200" indent="-457200">
              <a:spcAft>
                <a:spcPts val="1200"/>
              </a:spcAft>
              <a:buFont typeface="+mj-lt"/>
              <a:buAutoNum type="arabicPeriod"/>
            </a:pPr>
            <a:endParaRPr lang="en-GB" sz="2800" dirty="0">
              <a:latin typeface="Calibri"/>
              <a:cs typeface="Calibri"/>
            </a:endParaRPr>
          </a:p>
          <a:p>
            <a:pPr marL="457200" indent="-457200">
              <a:spcAft>
                <a:spcPts val="1200"/>
              </a:spcAft>
              <a:buFont typeface="+mj-lt"/>
              <a:buAutoNum type="arabicPeriod"/>
            </a:pPr>
            <a:endParaRPr lang="en-GB" sz="2800" dirty="0">
              <a:latin typeface="Calibri"/>
              <a:cs typeface="Calibri"/>
            </a:endParaRPr>
          </a:p>
        </p:txBody>
      </p:sp>
      <p:pic>
        <p:nvPicPr>
          <p:cNvPr id="5" name="Picture 4">
            <a:extLst>
              <a:ext uri="{FF2B5EF4-FFF2-40B4-BE49-F238E27FC236}">
                <a16:creationId xmlns="" xmlns:a16="http://schemas.microsoft.com/office/drawing/2014/main" id="{055F7DA8-E195-4977-A63A-C04FE554FC8E}"/>
              </a:ext>
            </a:extLst>
          </p:cNvPr>
          <p:cNvPicPr>
            <a:picLocks noChangeAspect="1"/>
          </p:cNvPicPr>
          <p:nvPr/>
        </p:nvPicPr>
        <p:blipFill>
          <a:blip r:embed="rId3"/>
          <a:stretch>
            <a:fillRect/>
          </a:stretch>
        </p:blipFill>
        <p:spPr>
          <a:xfrm>
            <a:off x="5684792" y="4550734"/>
            <a:ext cx="3459208" cy="2307265"/>
          </a:xfrm>
          <a:prstGeom prst="rect">
            <a:avLst/>
          </a:prstGeom>
        </p:spPr>
      </p:pic>
    </p:spTree>
    <p:extLst>
      <p:ext uri="{BB962C8B-B14F-4D97-AF65-F5344CB8AC3E}">
        <p14:creationId xmlns:p14="http://schemas.microsoft.com/office/powerpoint/2010/main" val="446033586"/>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6097</TotalTime>
  <Words>2619</Words>
  <Application>Microsoft Macintosh PowerPoint</Application>
  <PresentationFormat>On-screen Show (4:3)</PresentationFormat>
  <Paragraphs>193</Paragraphs>
  <Slides>20</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Wingdings</vt:lpstr>
      <vt:lpstr>Arial</vt:lpstr>
      <vt:lpstr>Calibri</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Beagley</dc:creator>
  <cp:lastModifiedBy>Microsoft Office User</cp:lastModifiedBy>
  <cp:revision>92</cp:revision>
  <cp:lastPrinted>2018-11-26T22:40:14Z</cp:lastPrinted>
  <dcterms:modified xsi:type="dcterms:W3CDTF">2018-11-26T22:43:04Z</dcterms:modified>
</cp:coreProperties>
</file>